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tags/tag2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notesMasterIdLst>
    <p:notesMasterId r:id="rId30"/>
  </p:notesMasterIdLst>
  <p:sldIdLst>
    <p:sldId id="256" r:id="rId2"/>
    <p:sldId id="259" r:id="rId3"/>
    <p:sldId id="294" r:id="rId4"/>
    <p:sldId id="475" r:id="rId5"/>
    <p:sldId id="476" r:id="rId6"/>
    <p:sldId id="479" r:id="rId7"/>
    <p:sldId id="295" r:id="rId8"/>
    <p:sldId id="290" r:id="rId9"/>
    <p:sldId id="296" r:id="rId10"/>
    <p:sldId id="297" r:id="rId11"/>
    <p:sldId id="480" r:id="rId12"/>
    <p:sldId id="278" r:id="rId13"/>
    <p:sldId id="293" r:id="rId14"/>
    <p:sldId id="308" r:id="rId15"/>
    <p:sldId id="481" r:id="rId16"/>
    <p:sldId id="322" r:id="rId17"/>
    <p:sldId id="325" r:id="rId18"/>
    <p:sldId id="326" r:id="rId19"/>
    <p:sldId id="327" r:id="rId20"/>
    <p:sldId id="329" r:id="rId21"/>
    <p:sldId id="332" r:id="rId22"/>
    <p:sldId id="333" r:id="rId23"/>
    <p:sldId id="334" r:id="rId24"/>
    <p:sldId id="277" r:id="rId25"/>
    <p:sldId id="482" r:id="rId26"/>
    <p:sldId id="276" r:id="rId27"/>
    <p:sldId id="269" r:id="rId28"/>
    <p:sldId id="258" r:id="rId2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4444"/>
    <a:srgbClr val="334496"/>
    <a:srgbClr val="000000"/>
    <a:srgbClr val="6B79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0" autoAdjust="0"/>
    <p:restoredTop sz="62688" autoAdjust="0"/>
  </p:normalViewPr>
  <p:slideViewPr>
    <p:cSldViewPr snapToGrid="0">
      <p:cViewPr varScale="1">
        <p:scale>
          <a:sx n="112" d="100"/>
          <a:sy n="112" d="100"/>
        </p:scale>
        <p:origin x="5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9C2A32-5DA3-4349-B803-E003AB887845}" type="doc">
      <dgm:prSet loTypeId="urn:microsoft.com/office/officeart/2005/8/layout/h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fr-BE"/>
        </a:p>
      </dgm:t>
    </dgm:pt>
    <dgm:pt modelId="{D0A80A72-AA4E-420C-AB73-0AEBF47A3103}">
      <dgm:prSet phldrT="[Texte]" custT="1"/>
      <dgm:spPr/>
      <dgm:t>
        <a:bodyPr/>
        <a:lstStyle/>
        <a:p>
          <a:pPr>
            <a:spcAft>
              <a:spcPts val="600"/>
            </a:spcAft>
          </a:pPr>
          <a:r>
            <a:rPr lang="nl-BE" sz="2000" dirty="0" err="1">
              <a:latin typeface="Parisine Office Pro" panose="020B0503050000020004" pitchFamily="34" charset="0"/>
            </a:rPr>
            <a:t>Psychostimulerende</a:t>
          </a:r>
          <a:r>
            <a:rPr lang="nl-BE" sz="2000" dirty="0">
              <a:latin typeface="Parisine Office Pro" panose="020B0503050000020004" pitchFamily="34" charset="0"/>
            </a:rPr>
            <a:t> middelen</a:t>
          </a:r>
          <a:endParaRPr lang="fr-BE" sz="2000" dirty="0">
            <a:latin typeface="Parisine Office Pro" panose="020B0503050000020004" pitchFamily="34" charset="0"/>
          </a:endParaRPr>
        </a:p>
      </dgm:t>
    </dgm:pt>
    <dgm:pt modelId="{5F17AED4-5FC6-4AE8-A4F2-3C4C7EE96BE1}" type="parTrans" cxnId="{111D5649-12F0-4106-A646-00281CCC6EC9}">
      <dgm:prSet/>
      <dgm:spPr/>
      <dgm:t>
        <a:bodyPr/>
        <a:lstStyle/>
        <a:p>
          <a:endParaRPr lang="fr-BE" sz="1600"/>
        </a:p>
      </dgm:t>
    </dgm:pt>
    <dgm:pt modelId="{52E04CB1-4DC2-454C-A75C-A477EE0E0462}" type="sibTrans" cxnId="{111D5649-12F0-4106-A646-00281CCC6EC9}">
      <dgm:prSet/>
      <dgm:spPr/>
      <dgm:t>
        <a:bodyPr/>
        <a:lstStyle/>
        <a:p>
          <a:endParaRPr lang="fr-BE" sz="1600"/>
        </a:p>
      </dgm:t>
    </dgm:pt>
    <dgm:pt modelId="{AC5E6F35-FFCC-41F1-9831-D7DA913F7330}">
      <dgm:prSet phldrT="[Texte]" custT="1"/>
      <dgm:spPr/>
      <dgm:t>
        <a:bodyPr/>
        <a:lstStyle/>
        <a:p>
          <a:r>
            <a:rPr lang="fr-BE" sz="1800" b="1" dirty="0" err="1">
              <a:latin typeface="Parisine Office Pro" panose="020B0503050000020004" pitchFamily="34" charset="0"/>
            </a:rPr>
            <a:t>Methylfenidaat</a:t>
          </a:r>
          <a:r>
            <a:rPr lang="fr-BE" sz="1800" b="1" dirty="0">
              <a:latin typeface="Parisine Office Pro" panose="020B0503050000020004" pitchFamily="34" charset="0"/>
            </a:rPr>
            <a:t> (</a:t>
          </a:r>
          <a:r>
            <a:rPr lang="fr-BE" sz="1800" b="1" dirty="0" err="1">
              <a:latin typeface="Parisine Office Pro" panose="020B0503050000020004" pitchFamily="34" charset="0"/>
            </a:rPr>
            <a:t>Ritalin</a:t>
          </a:r>
          <a:r>
            <a:rPr lang="fr-B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®</a:t>
          </a:r>
          <a:r>
            <a:rPr lang="fr-BE" sz="1800" b="1" dirty="0">
              <a:effectLst/>
              <a:latin typeface="Parisine Office Pro" panose="020B0503050000020004" pitchFamily="34" charset="0"/>
              <a:ea typeface="Calibri" panose="020F0502020204030204" pitchFamily="34" charset="0"/>
              <a:cs typeface="Calibri" panose="020F0502020204030204" pitchFamily="34" charset="0"/>
            </a:rPr>
            <a:t>)</a:t>
          </a:r>
          <a:endParaRPr lang="fr-BE" sz="1800" dirty="0">
            <a:latin typeface="Parisine Office Pro" panose="020B0503050000020004" pitchFamily="34" charset="0"/>
          </a:endParaRPr>
        </a:p>
      </dgm:t>
    </dgm:pt>
    <dgm:pt modelId="{A50C5470-FB3C-4483-A28E-1A7A9D3EB717}" type="parTrans" cxnId="{F6D1EB8C-53DD-4EB6-8018-DD1B0D1D1020}">
      <dgm:prSet/>
      <dgm:spPr/>
      <dgm:t>
        <a:bodyPr/>
        <a:lstStyle/>
        <a:p>
          <a:endParaRPr lang="fr-BE" sz="1600"/>
        </a:p>
      </dgm:t>
    </dgm:pt>
    <dgm:pt modelId="{E62BF38B-0460-4927-AF04-1737DD506072}" type="sibTrans" cxnId="{F6D1EB8C-53DD-4EB6-8018-DD1B0D1D1020}">
      <dgm:prSet/>
      <dgm:spPr/>
      <dgm:t>
        <a:bodyPr/>
        <a:lstStyle/>
        <a:p>
          <a:endParaRPr lang="fr-BE" sz="1600"/>
        </a:p>
      </dgm:t>
    </dgm:pt>
    <dgm:pt modelId="{23B88117-0E0E-4CA3-B24F-32601110A55B}">
      <dgm:prSet phldrT="[Texte]" custT="1"/>
      <dgm:spPr/>
      <dgm:t>
        <a:bodyPr/>
        <a:lstStyle/>
        <a:p>
          <a:r>
            <a:rPr lang="nl-BE" sz="2000" dirty="0"/>
            <a:t>Niet-stimulerende middelen</a:t>
          </a:r>
          <a:endParaRPr lang="fr-BE" sz="2000" dirty="0"/>
        </a:p>
      </dgm:t>
    </dgm:pt>
    <dgm:pt modelId="{6DACBEC3-EC40-4755-81CD-4BB3975AFD21}" type="parTrans" cxnId="{8121D168-EF42-4317-B98C-178D74877DD1}">
      <dgm:prSet/>
      <dgm:spPr/>
      <dgm:t>
        <a:bodyPr/>
        <a:lstStyle/>
        <a:p>
          <a:endParaRPr lang="fr-BE" sz="1600"/>
        </a:p>
      </dgm:t>
    </dgm:pt>
    <dgm:pt modelId="{51DE31DD-273F-4134-92C3-DB9B77C8473D}" type="sibTrans" cxnId="{8121D168-EF42-4317-B98C-178D74877DD1}">
      <dgm:prSet/>
      <dgm:spPr/>
      <dgm:t>
        <a:bodyPr/>
        <a:lstStyle/>
        <a:p>
          <a:endParaRPr lang="fr-BE" sz="1600"/>
        </a:p>
      </dgm:t>
    </dgm:pt>
    <dgm:pt modelId="{0778DDCB-E217-4FED-B2BA-BBFA59022C1B}">
      <dgm:prSet phldrT="[Texte]" custT="1"/>
      <dgm:spPr/>
      <dgm:t>
        <a:bodyPr/>
        <a:lstStyle/>
        <a:p>
          <a:r>
            <a:rPr lang="fr-BE" sz="1800">
              <a:latin typeface="Parisine Office Pro" panose="020B0503050000020004" pitchFamily="34" charset="0"/>
            </a:rPr>
            <a:t>Atomexetine (Strattera</a:t>
          </a:r>
          <a:r>
            <a:rPr lang="fr-BE" sz="180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®</a:t>
          </a:r>
          <a:r>
            <a:rPr lang="fr-BE" sz="1800">
              <a:latin typeface="Parisine Office Pro" panose="020B0503050000020004" pitchFamily="34" charset="0"/>
            </a:rPr>
            <a:t>)</a:t>
          </a:r>
          <a:endParaRPr lang="fr-BE" sz="1800" dirty="0">
            <a:latin typeface="Parisine Office Pro" panose="020B0503050000020004" pitchFamily="34" charset="0"/>
          </a:endParaRPr>
        </a:p>
      </dgm:t>
    </dgm:pt>
    <dgm:pt modelId="{25943C0D-5C1B-4CBC-9005-A156CBDA8A2C}" type="parTrans" cxnId="{3F09A63D-FEC3-400F-A2E9-B5F93F9A53D1}">
      <dgm:prSet/>
      <dgm:spPr/>
      <dgm:t>
        <a:bodyPr/>
        <a:lstStyle/>
        <a:p>
          <a:endParaRPr lang="fr-BE" sz="1600"/>
        </a:p>
      </dgm:t>
    </dgm:pt>
    <dgm:pt modelId="{9C3E331A-9052-45DC-97CD-E66696E5A506}" type="sibTrans" cxnId="{3F09A63D-FEC3-400F-A2E9-B5F93F9A53D1}">
      <dgm:prSet/>
      <dgm:spPr/>
      <dgm:t>
        <a:bodyPr/>
        <a:lstStyle/>
        <a:p>
          <a:endParaRPr lang="fr-BE" sz="1600"/>
        </a:p>
      </dgm:t>
    </dgm:pt>
    <dgm:pt modelId="{3FBEE496-3931-48EF-9B55-2FB3F8A2B0DF}">
      <dgm:prSet phldrT="[Texte]" custT="1"/>
      <dgm:spPr/>
      <dgm:t>
        <a:bodyPr/>
        <a:lstStyle/>
        <a:p>
          <a:r>
            <a:rPr lang="fr-BE" sz="1800">
              <a:latin typeface="Parisine Office Pro" panose="020B0503050000020004" pitchFamily="34" charset="0"/>
            </a:rPr>
            <a:t>Guanfacine</a:t>
          </a:r>
          <a:endParaRPr lang="fr-BE" sz="1800" dirty="0">
            <a:latin typeface="Parisine Office Pro" panose="020B0503050000020004" pitchFamily="34" charset="0"/>
          </a:endParaRPr>
        </a:p>
      </dgm:t>
    </dgm:pt>
    <dgm:pt modelId="{3C63F108-A030-4095-BE0C-B1980DF2F7BE}" type="parTrans" cxnId="{BE3E7494-E91A-481B-AD94-6B574C03D943}">
      <dgm:prSet/>
      <dgm:spPr/>
      <dgm:t>
        <a:bodyPr/>
        <a:lstStyle/>
        <a:p>
          <a:endParaRPr lang="fr-BE" sz="1600"/>
        </a:p>
      </dgm:t>
    </dgm:pt>
    <dgm:pt modelId="{5206CCD8-BD97-4A63-ABB0-3B0BC52DF014}" type="sibTrans" cxnId="{BE3E7494-E91A-481B-AD94-6B574C03D943}">
      <dgm:prSet/>
      <dgm:spPr/>
      <dgm:t>
        <a:bodyPr/>
        <a:lstStyle/>
        <a:p>
          <a:endParaRPr lang="fr-BE" sz="1600"/>
        </a:p>
      </dgm:t>
    </dgm:pt>
    <dgm:pt modelId="{8FFCB3DD-D046-411D-B994-CA67EE00C39A}">
      <dgm:prSet phldrT="[Texte]" custT="1"/>
      <dgm:spPr/>
      <dgm:t>
        <a:bodyPr/>
        <a:lstStyle/>
        <a:p>
          <a:r>
            <a:rPr lang="fr-BE" sz="1800">
              <a:latin typeface="Parisine Office Pro" panose="020B0503050000020004" pitchFamily="34" charset="0"/>
            </a:rPr>
            <a:t>Antidepressiva</a:t>
          </a:r>
          <a:endParaRPr lang="fr-BE" sz="1800" dirty="0">
            <a:latin typeface="Parisine Office Pro" panose="020B0503050000020004" pitchFamily="34" charset="0"/>
          </a:endParaRPr>
        </a:p>
      </dgm:t>
    </dgm:pt>
    <dgm:pt modelId="{80E0284D-9A45-47DD-AA77-5F503817DD46}" type="parTrans" cxnId="{9B64FB8C-EEFD-43BC-8FDC-D80B1D483BFD}">
      <dgm:prSet/>
      <dgm:spPr/>
      <dgm:t>
        <a:bodyPr/>
        <a:lstStyle/>
        <a:p>
          <a:endParaRPr lang="fr-BE" sz="1600"/>
        </a:p>
      </dgm:t>
    </dgm:pt>
    <dgm:pt modelId="{D3873F19-596F-4900-907B-E96E13B607CB}" type="sibTrans" cxnId="{9B64FB8C-EEFD-43BC-8FDC-D80B1D483BFD}">
      <dgm:prSet/>
      <dgm:spPr/>
      <dgm:t>
        <a:bodyPr/>
        <a:lstStyle/>
        <a:p>
          <a:endParaRPr lang="fr-BE" sz="1600"/>
        </a:p>
      </dgm:t>
    </dgm:pt>
    <dgm:pt modelId="{09E96227-CBD8-4DF8-8EEF-C9F76B008F22}">
      <dgm:prSet phldrT="[Texte]" custT="1"/>
      <dgm:spPr/>
      <dgm:t>
        <a:bodyPr/>
        <a:lstStyle/>
        <a:p>
          <a:r>
            <a:rPr lang="fr-BE" sz="1800" dirty="0" err="1">
              <a:latin typeface="Parisine Office Pro" panose="020B0503050000020004" pitchFamily="34" charset="0"/>
            </a:rPr>
            <a:t>Amfetaminen</a:t>
          </a:r>
          <a:r>
            <a:rPr lang="fr-BE" sz="1800" dirty="0">
              <a:latin typeface="Parisine Office Pro" panose="020B0503050000020004" pitchFamily="34" charset="0"/>
            </a:rPr>
            <a:t> (</a:t>
          </a:r>
          <a:r>
            <a:rPr lang="fr-BE" sz="1800" dirty="0" err="1">
              <a:latin typeface="Parisine Office Pro" panose="020B0503050000020004" pitchFamily="34" charset="0"/>
            </a:rPr>
            <a:t>Lisdexamphetamine</a:t>
          </a:r>
          <a:r>
            <a:rPr lang="fr-BE" sz="1800" dirty="0">
              <a:latin typeface="Parisine Office Pro" panose="020B0503050000020004" pitchFamily="34" charset="0"/>
            </a:rPr>
            <a:t>)</a:t>
          </a:r>
        </a:p>
      </dgm:t>
    </dgm:pt>
    <dgm:pt modelId="{8CAC1D20-2832-42C5-9637-49ADC0C6F251}" type="parTrans" cxnId="{52DFE5A1-5BBC-4200-8B3B-EC454C9BD7C1}">
      <dgm:prSet/>
      <dgm:spPr/>
      <dgm:t>
        <a:bodyPr/>
        <a:lstStyle/>
        <a:p>
          <a:endParaRPr lang="fr-BE" sz="1600"/>
        </a:p>
      </dgm:t>
    </dgm:pt>
    <dgm:pt modelId="{070B1C6C-F6D7-4729-92F6-B63C1AC8005F}" type="sibTrans" cxnId="{52DFE5A1-5BBC-4200-8B3B-EC454C9BD7C1}">
      <dgm:prSet/>
      <dgm:spPr/>
      <dgm:t>
        <a:bodyPr/>
        <a:lstStyle/>
        <a:p>
          <a:endParaRPr lang="fr-BE" sz="1600"/>
        </a:p>
      </dgm:t>
    </dgm:pt>
    <dgm:pt modelId="{5D8A55D5-CBCE-4FF0-840D-5F9994DDA5CB}" type="pres">
      <dgm:prSet presAssocID="{A09C2A32-5DA3-4349-B803-E003AB887845}" presName="Name0" presStyleCnt="0">
        <dgm:presLayoutVars>
          <dgm:dir/>
          <dgm:animLvl val="lvl"/>
          <dgm:resizeHandles val="exact"/>
        </dgm:presLayoutVars>
      </dgm:prSet>
      <dgm:spPr/>
    </dgm:pt>
    <dgm:pt modelId="{72DB5C00-CE65-44E8-80A4-2C547DD31CBB}" type="pres">
      <dgm:prSet presAssocID="{D0A80A72-AA4E-420C-AB73-0AEBF47A3103}" presName="composite" presStyleCnt="0"/>
      <dgm:spPr/>
    </dgm:pt>
    <dgm:pt modelId="{AB1F22BB-4D83-4942-B557-127706EC2BAD}" type="pres">
      <dgm:prSet presAssocID="{D0A80A72-AA4E-420C-AB73-0AEBF47A3103}" presName="parTx" presStyleLbl="alignNode1" presStyleIdx="0" presStyleCnt="2" custScaleY="142577" custLinFactNeighborX="13054" custLinFactNeighborY="-36032">
        <dgm:presLayoutVars>
          <dgm:chMax val="0"/>
          <dgm:chPref val="0"/>
          <dgm:bulletEnabled val="1"/>
        </dgm:presLayoutVars>
      </dgm:prSet>
      <dgm:spPr/>
    </dgm:pt>
    <dgm:pt modelId="{30CF3AD0-9D33-4459-A766-7C6BABC0D6F1}" type="pres">
      <dgm:prSet presAssocID="{D0A80A72-AA4E-420C-AB73-0AEBF47A3103}" presName="desTx" presStyleLbl="alignAccFollowNode1" presStyleIdx="0" presStyleCnt="2" custScaleY="100000" custLinFactNeighborX="13048" custLinFactNeighborY="15503">
        <dgm:presLayoutVars>
          <dgm:bulletEnabled val="1"/>
        </dgm:presLayoutVars>
      </dgm:prSet>
      <dgm:spPr/>
    </dgm:pt>
    <dgm:pt modelId="{F952579B-95D0-4EE6-A37A-98B260416975}" type="pres">
      <dgm:prSet presAssocID="{52E04CB1-4DC2-454C-A75C-A477EE0E0462}" presName="space" presStyleCnt="0"/>
      <dgm:spPr/>
    </dgm:pt>
    <dgm:pt modelId="{32F3A39F-3166-4AEC-8799-D66F8426CA61}" type="pres">
      <dgm:prSet presAssocID="{23B88117-0E0E-4CA3-B24F-32601110A55B}" presName="composite" presStyleCnt="0"/>
      <dgm:spPr/>
    </dgm:pt>
    <dgm:pt modelId="{98F2F402-05D1-4D40-80F5-D688E8AD9B41}" type="pres">
      <dgm:prSet presAssocID="{23B88117-0E0E-4CA3-B24F-32601110A55B}" presName="parTx" presStyleLbl="alignNode1" presStyleIdx="1" presStyleCnt="2" custScaleY="145377" custLinFactNeighborX="1751" custLinFactNeighborY="-24963">
        <dgm:presLayoutVars>
          <dgm:chMax val="0"/>
          <dgm:chPref val="0"/>
          <dgm:bulletEnabled val="1"/>
        </dgm:presLayoutVars>
      </dgm:prSet>
      <dgm:spPr/>
    </dgm:pt>
    <dgm:pt modelId="{5607AF7D-4225-4E32-BF89-D082096D37F3}" type="pres">
      <dgm:prSet presAssocID="{23B88117-0E0E-4CA3-B24F-32601110A55B}" presName="desTx" presStyleLbl="alignAccFollowNode1" presStyleIdx="1" presStyleCnt="2" custLinFactNeighborY="9365">
        <dgm:presLayoutVars>
          <dgm:bulletEnabled val="1"/>
        </dgm:presLayoutVars>
      </dgm:prSet>
      <dgm:spPr/>
    </dgm:pt>
  </dgm:ptLst>
  <dgm:cxnLst>
    <dgm:cxn modelId="{1F1C6806-8FD3-4105-9FE4-29146857DF91}" type="presOf" srcId="{23B88117-0E0E-4CA3-B24F-32601110A55B}" destId="{98F2F402-05D1-4D40-80F5-D688E8AD9B41}" srcOrd="0" destOrd="0" presId="urn:microsoft.com/office/officeart/2005/8/layout/hList1"/>
    <dgm:cxn modelId="{3F09A63D-FEC3-400F-A2E9-B5F93F9A53D1}" srcId="{23B88117-0E0E-4CA3-B24F-32601110A55B}" destId="{0778DDCB-E217-4FED-B2BA-BBFA59022C1B}" srcOrd="0" destOrd="0" parTransId="{25943C0D-5C1B-4CBC-9005-A156CBDA8A2C}" sibTransId="{9C3E331A-9052-45DC-97CD-E66696E5A506}"/>
    <dgm:cxn modelId="{C9072142-17B9-4A71-ACA5-845987DB9597}" type="presOf" srcId="{3FBEE496-3931-48EF-9B55-2FB3F8A2B0DF}" destId="{5607AF7D-4225-4E32-BF89-D082096D37F3}" srcOrd="0" destOrd="1" presId="urn:microsoft.com/office/officeart/2005/8/layout/hList1"/>
    <dgm:cxn modelId="{B1DB8762-CE5D-466A-A12B-C6B7D0A776D8}" type="presOf" srcId="{0778DDCB-E217-4FED-B2BA-BBFA59022C1B}" destId="{5607AF7D-4225-4E32-BF89-D082096D37F3}" srcOrd="0" destOrd="0" presId="urn:microsoft.com/office/officeart/2005/8/layout/hList1"/>
    <dgm:cxn modelId="{F7DB6665-6E71-4030-83A3-76AB689DFF96}" type="presOf" srcId="{8FFCB3DD-D046-411D-B994-CA67EE00C39A}" destId="{5607AF7D-4225-4E32-BF89-D082096D37F3}" srcOrd="0" destOrd="2" presId="urn:microsoft.com/office/officeart/2005/8/layout/hList1"/>
    <dgm:cxn modelId="{8121D168-EF42-4317-B98C-178D74877DD1}" srcId="{A09C2A32-5DA3-4349-B803-E003AB887845}" destId="{23B88117-0E0E-4CA3-B24F-32601110A55B}" srcOrd="1" destOrd="0" parTransId="{6DACBEC3-EC40-4755-81CD-4BB3975AFD21}" sibTransId="{51DE31DD-273F-4134-92C3-DB9B77C8473D}"/>
    <dgm:cxn modelId="{111D5649-12F0-4106-A646-00281CCC6EC9}" srcId="{A09C2A32-5DA3-4349-B803-E003AB887845}" destId="{D0A80A72-AA4E-420C-AB73-0AEBF47A3103}" srcOrd="0" destOrd="0" parTransId="{5F17AED4-5FC6-4AE8-A4F2-3C4C7EE96BE1}" sibTransId="{52E04CB1-4DC2-454C-A75C-A477EE0E0462}"/>
    <dgm:cxn modelId="{F6D1EB8C-53DD-4EB6-8018-DD1B0D1D1020}" srcId="{D0A80A72-AA4E-420C-AB73-0AEBF47A3103}" destId="{AC5E6F35-FFCC-41F1-9831-D7DA913F7330}" srcOrd="0" destOrd="0" parTransId="{A50C5470-FB3C-4483-A28E-1A7A9D3EB717}" sibTransId="{E62BF38B-0460-4927-AF04-1737DD506072}"/>
    <dgm:cxn modelId="{9B64FB8C-EEFD-43BC-8FDC-D80B1D483BFD}" srcId="{23B88117-0E0E-4CA3-B24F-32601110A55B}" destId="{8FFCB3DD-D046-411D-B994-CA67EE00C39A}" srcOrd="2" destOrd="0" parTransId="{80E0284D-9A45-47DD-AA77-5F503817DD46}" sibTransId="{D3873F19-596F-4900-907B-E96E13B607CB}"/>
    <dgm:cxn modelId="{BE3E7494-E91A-481B-AD94-6B574C03D943}" srcId="{23B88117-0E0E-4CA3-B24F-32601110A55B}" destId="{3FBEE496-3931-48EF-9B55-2FB3F8A2B0DF}" srcOrd="1" destOrd="0" parTransId="{3C63F108-A030-4095-BE0C-B1980DF2F7BE}" sibTransId="{5206CCD8-BD97-4A63-ABB0-3B0BC52DF014}"/>
    <dgm:cxn modelId="{A1245F9B-D1C2-42BD-9462-122819FD88A3}" type="presOf" srcId="{A09C2A32-5DA3-4349-B803-E003AB887845}" destId="{5D8A55D5-CBCE-4FF0-840D-5F9994DDA5CB}" srcOrd="0" destOrd="0" presId="urn:microsoft.com/office/officeart/2005/8/layout/hList1"/>
    <dgm:cxn modelId="{52DFE5A1-5BBC-4200-8B3B-EC454C9BD7C1}" srcId="{D0A80A72-AA4E-420C-AB73-0AEBF47A3103}" destId="{09E96227-CBD8-4DF8-8EEF-C9F76B008F22}" srcOrd="1" destOrd="0" parTransId="{8CAC1D20-2832-42C5-9637-49ADC0C6F251}" sibTransId="{070B1C6C-F6D7-4729-92F6-B63C1AC8005F}"/>
    <dgm:cxn modelId="{7E4528A8-C802-4EE1-9596-C5574E85AB45}" type="presOf" srcId="{09E96227-CBD8-4DF8-8EEF-C9F76B008F22}" destId="{30CF3AD0-9D33-4459-A766-7C6BABC0D6F1}" srcOrd="0" destOrd="1" presId="urn:microsoft.com/office/officeart/2005/8/layout/hList1"/>
    <dgm:cxn modelId="{F0AB5FB5-CC35-45EF-96A0-4CBABAA6F4A9}" type="presOf" srcId="{D0A80A72-AA4E-420C-AB73-0AEBF47A3103}" destId="{AB1F22BB-4D83-4942-B557-127706EC2BAD}" srcOrd="0" destOrd="0" presId="urn:microsoft.com/office/officeart/2005/8/layout/hList1"/>
    <dgm:cxn modelId="{01AA0BEF-860A-4321-B7ED-375DCD2AFCC4}" type="presOf" srcId="{AC5E6F35-FFCC-41F1-9831-D7DA913F7330}" destId="{30CF3AD0-9D33-4459-A766-7C6BABC0D6F1}" srcOrd="0" destOrd="0" presId="urn:microsoft.com/office/officeart/2005/8/layout/hList1"/>
    <dgm:cxn modelId="{A58F2C9B-D0F5-483D-924F-5254F22F55D1}" type="presParOf" srcId="{5D8A55D5-CBCE-4FF0-840D-5F9994DDA5CB}" destId="{72DB5C00-CE65-44E8-80A4-2C547DD31CBB}" srcOrd="0" destOrd="0" presId="urn:microsoft.com/office/officeart/2005/8/layout/hList1"/>
    <dgm:cxn modelId="{5A82F4B5-AFF3-4261-9201-4624BD2833C1}" type="presParOf" srcId="{72DB5C00-CE65-44E8-80A4-2C547DD31CBB}" destId="{AB1F22BB-4D83-4942-B557-127706EC2BAD}" srcOrd="0" destOrd="0" presId="urn:microsoft.com/office/officeart/2005/8/layout/hList1"/>
    <dgm:cxn modelId="{A18860FD-5274-4581-B871-57902F309328}" type="presParOf" srcId="{72DB5C00-CE65-44E8-80A4-2C547DD31CBB}" destId="{30CF3AD0-9D33-4459-A766-7C6BABC0D6F1}" srcOrd="1" destOrd="0" presId="urn:microsoft.com/office/officeart/2005/8/layout/hList1"/>
    <dgm:cxn modelId="{663AFD08-4622-4064-A445-76A4F9E41A1E}" type="presParOf" srcId="{5D8A55D5-CBCE-4FF0-840D-5F9994DDA5CB}" destId="{F952579B-95D0-4EE6-A37A-98B260416975}" srcOrd="1" destOrd="0" presId="urn:microsoft.com/office/officeart/2005/8/layout/hList1"/>
    <dgm:cxn modelId="{ACC07A2E-0729-4A12-9C77-AC943AD66B7E}" type="presParOf" srcId="{5D8A55D5-CBCE-4FF0-840D-5F9994DDA5CB}" destId="{32F3A39F-3166-4AEC-8799-D66F8426CA61}" srcOrd="2" destOrd="0" presId="urn:microsoft.com/office/officeart/2005/8/layout/hList1"/>
    <dgm:cxn modelId="{8A0B5732-E865-41B4-9F80-194F09DB5D4D}" type="presParOf" srcId="{32F3A39F-3166-4AEC-8799-D66F8426CA61}" destId="{98F2F402-05D1-4D40-80F5-D688E8AD9B41}" srcOrd="0" destOrd="0" presId="urn:microsoft.com/office/officeart/2005/8/layout/hList1"/>
    <dgm:cxn modelId="{2A0DF640-4922-4722-8BEE-70FA0E36DB6A}" type="presParOf" srcId="{32F3A39F-3166-4AEC-8799-D66F8426CA61}" destId="{5607AF7D-4225-4E32-BF89-D082096D37F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1F22BB-4D83-4942-B557-127706EC2BAD}">
      <dsp:nvSpPr>
        <dsp:cNvPr id="0" name=""/>
        <dsp:cNvSpPr/>
      </dsp:nvSpPr>
      <dsp:spPr>
        <a:xfrm>
          <a:off x="428292" y="0"/>
          <a:ext cx="3280670" cy="114974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nl-BE" sz="2000" kern="1200" dirty="0" err="1">
              <a:latin typeface="Parisine Office Pro" panose="020B0503050000020004" pitchFamily="34" charset="0"/>
            </a:rPr>
            <a:t>Psychostimulerende</a:t>
          </a:r>
          <a:r>
            <a:rPr lang="nl-BE" sz="2000" kern="1200" dirty="0">
              <a:latin typeface="Parisine Office Pro" panose="020B0503050000020004" pitchFamily="34" charset="0"/>
            </a:rPr>
            <a:t> middelen</a:t>
          </a:r>
          <a:endParaRPr lang="fr-BE" sz="2000" kern="1200" dirty="0">
            <a:latin typeface="Parisine Office Pro" panose="020B0503050000020004" pitchFamily="34" charset="0"/>
          </a:endParaRPr>
        </a:p>
      </dsp:txBody>
      <dsp:txXfrm>
        <a:off x="428292" y="0"/>
        <a:ext cx="3280670" cy="1149740"/>
      </dsp:txXfrm>
    </dsp:sp>
    <dsp:sp modelId="{30CF3AD0-9D33-4459-A766-7C6BABC0D6F1}">
      <dsp:nvSpPr>
        <dsp:cNvPr id="0" name=""/>
        <dsp:cNvSpPr/>
      </dsp:nvSpPr>
      <dsp:spPr>
        <a:xfrm>
          <a:off x="428096" y="1017958"/>
          <a:ext cx="3280670" cy="1229759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BE" sz="1800" b="1" kern="1200" dirty="0" err="1">
              <a:latin typeface="Parisine Office Pro" panose="020B0503050000020004" pitchFamily="34" charset="0"/>
            </a:rPr>
            <a:t>Methylfenidaat</a:t>
          </a:r>
          <a:r>
            <a:rPr lang="fr-BE" sz="1800" b="1" kern="1200" dirty="0">
              <a:latin typeface="Parisine Office Pro" panose="020B0503050000020004" pitchFamily="34" charset="0"/>
            </a:rPr>
            <a:t> (</a:t>
          </a:r>
          <a:r>
            <a:rPr lang="fr-BE" sz="1800" b="1" kern="1200" dirty="0" err="1">
              <a:latin typeface="Parisine Office Pro" panose="020B0503050000020004" pitchFamily="34" charset="0"/>
            </a:rPr>
            <a:t>Ritalin</a:t>
          </a:r>
          <a:r>
            <a:rPr lang="fr-BE" sz="1800" kern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®</a:t>
          </a:r>
          <a:r>
            <a:rPr lang="fr-BE" sz="1800" b="1" kern="1200" dirty="0">
              <a:effectLst/>
              <a:latin typeface="Parisine Office Pro" panose="020B0503050000020004" pitchFamily="34" charset="0"/>
              <a:ea typeface="Calibri" panose="020F0502020204030204" pitchFamily="34" charset="0"/>
              <a:cs typeface="Calibri" panose="020F0502020204030204" pitchFamily="34" charset="0"/>
            </a:rPr>
            <a:t>)</a:t>
          </a:r>
          <a:endParaRPr lang="fr-BE" sz="1800" kern="1200" dirty="0">
            <a:latin typeface="Parisine Office Pro" panose="020B05030500000200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BE" sz="1800" kern="1200" dirty="0" err="1">
              <a:latin typeface="Parisine Office Pro" panose="020B0503050000020004" pitchFamily="34" charset="0"/>
            </a:rPr>
            <a:t>Amfetaminen</a:t>
          </a:r>
          <a:r>
            <a:rPr lang="fr-BE" sz="1800" kern="1200" dirty="0">
              <a:latin typeface="Parisine Office Pro" panose="020B0503050000020004" pitchFamily="34" charset="0"/>
            </a:rPr>
            <a:t> (</a:t>
          </a:r>
          <a:r>
            <a:rPr lang="fr-BE" sz="1800" kern="1200" dirty="0" err="1">
              <a:latin typeface="Parisine Office Pro" panose="020B0503050000020004" pitchFamily="34" charset="0"/>
            </a:rPr>
            <a:t>Lisdexamphetamine</a:t>
          </a:r>
          <a:r>
            <a:rPr lang="fr-BE" sz="1800" kern="1200" dirty="0">
              <a:latin typeface="Parisine Office Pro" panose="020B0503050000020004" pitchFamily="34" charset="0"/>
            </a:rPr>
            <a:t>)</a:t>
          </a:r>
        </a:p>
      </dsp:txBody>
      <dsp:txXfrm>
        <a:off x="428096" y="1017958"/>
        <a:ext cx="3280670" cy="1229759"/>
      </dsp:txXfrm>
    </dsp:sp>
    <dsp:sp modelId="{98F2F402-05D1-4D40-80F5-D688E8AD9B41}">
      <dsp:nvSpPr>
        <dsp:cNvPr id="0" name=""/>
        <dsp:cNvSpPr/>
      </dsp:nvSpPr>
      <dsp:spPr>
        <a:xfrm>
          <a:off x="3740032" y="0"/>
          <a:ext cx="3280670" cy="1172320"/>
        </a:xfrm>
        <a:prstGeom prst="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000" kern="1200" dirty="0"/>
            <a:t>Niet-stimulerende middelen</a:t>
          </a:r>
          <a:endParaRPr lang="fr-BE" sz="2000" kern="1200" dirty="0"/>
        </a:p>
      </dsp:txBody>
      <dsp:txXfrm>
        <a:off x="3740032" y="0"/>
        <a:ext cx="3280670" cy="1172320"/>
      </dsp:txXfrm>
    </dsp:sp>
    <dsp:sp modelId="{5607AF7D-4225-4E32-BF89-D082096D37F3}">
      <dsp:nvSpPr>
        <dsp:cNvPr id="0" name=""/>
        <dsp:cNvSpPr/>
      </dsp:nvSpPr>
      <dsp:spPr>
        <a:xfrm>
          <a:off x="3739998" y="1017958"/>
          <a:ext cx="3280670" cy="1229759"/>
        </a:xfrm>
        <a:prstGeom prst="rect">
          <a:avLst/>
        </a:prstGeom>
        <a:solidFill>
          <a:schemeClr val="accent5">
            <a:tint val="40000"/>
            <a:alpha val="90000"/>
            <a:hueOff val="-7391755"/>
            <a:satOff val="-12816"/>
            <a:lumOff val="-1289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7391755"/>
              <a:satOff val="-12816"/>
              <a:lumOff val="-128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BE" sz="1800" kern="1200">
              <a:latin typeface="Parisine Office Pro" panose="020B0503050000020004" pitchFamily="34" charset="0"/>
            </a:rPr>
            <a:t>Atomexetine (Strattera</a:t>
          </a:r>
          <a:r>
            <a:rPr lang="fr-BE" sz="1800" kern="120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®</a:t>
          </a:r>
          <a:r>
            <a:rPr lang="fr-BE" sz="1800" kern="1200">
              <a:latin typeface="Parisine Office Pro" panose="020B0503050000020004" pitchFamily="34" charset="0"/>
            </a:rPr>
            <a:t>)</a:t>
          </a:r>
          <a:endParaRPr lang="fr-BE" sz="1800" kern="1200" dirty="0">
            <a:latin typeface="Parisine Office Pro" panose="020B05030500000200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BE" sz="1800" kern="1200">
              <a:latin typeface="Parisine Office Pro" panose="020B0503050000020004" pitchFamily="34" charset="0"/>
            </a:rPr>
            <a:t>Guanfacine</a:t>
          </a:r>
          <a:endParaRPr lang="fr-BE" sz="1800" kern="1200" dirty="0">
            <a:latin typeface="Parisine Office Pro" panose="020B05030500000200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BE" sz="1800" kern="1200">
              <a:latin typeface="Parisine Office Pro" panose="020B0503050000020004" pitchFamily="34" charset="0"/>
            </a:rPr>
            <a:t>Antidepressiva</a:t>
          </a:r>
          <a:endParaRPr lang="fr-BE" sz="1800" kern="1200" dirty="0">
            <a:latin typeface="Parisine Office Pro" panose="020B0503050000020004" pitchFamily="34" charset="0"/>
          </a:endParaRPr>
        </a:p>
      </dsp:txBody>
      <dsp:txXfrm>
        <a:off x="3739998" y="1017958"/>
        <a:ext cx="3280670" cy="12297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CA5CFD-95A3-4D0E-8229-AF0A6E1362F8}" type="datetimeFigureOut">
              <a:rPr lang="fr-BE" smtClean="0"/>
              <a:t>01-10-23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5078D3-0D1B-4C79-9351-8AFB79644812}" type="slidenum">
              <a:rPr lang="fr-BE" smtClean="0"/>
              <a:t>‹nr.›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44564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7B2E5B-3DF0-4156-A8CD-B0078A106513}" type="slidenum">
              <a:rPr lang="fr-BE" smtClean="0"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731927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7B2E5B-3DF0-4156-A8CD-B0078A106513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463077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Frontale</a:t>
            </a:r>
            <a:r>
              <a:rPr lang="en-GB" dirty="0"/>
              <a:t> </a:t>
            </a:r>
            <a:r>
              <a:rPr lang="en-GB" dirty="0" err="1"/>
              <a:t>functies</a:t>
            </a:r>
            <a:r>
              <a:rPr lang="en-GB" dirty="0"/>
              <a:t> </a:t>
            </a:r>
            <a:r>
              <a:rPr lang="en-GB" dirty="0" err="1"/>
              <a:t>ontwikkelen</a:t>
            </a:r>
            <a:r>
              <a:rPr lang="en-GB" dirty="0"/>
              <a:t> </a:t>
            </a:r>
            <a:r>
              <a:rPr lang="en-GB" dirty="0" err="1"/>
              <a:t>zich</a:t>
            </a:r>
            <a:r>
              <a:rPr lang="en-GB" dirty="0"/>
              <a:t> </a:t>
            </a:r>
            <a:r>
              <a:rPr lang="en-GB" dirty="0" err="1"/>
              <a:t>tss</a:t>
            </a:r>
            <a:r>
              <a:rPr lang="en-GB" dirty="0"/>
              <a:t> 3 </a:t>
            </a:r>
            <a:r>
              <a:rPr lang="en-GB" dirty="0" err="1"/>
              <a:t>en</a:t>
            </a:r>
            <a:r>
              <a:rPr lang="en-GB" dirty="0"/>
              <a:t> 5 -&gt; </a:t>
            </a:r>
            <a:r>
              <a:rPr lang="en-GB" dirty="0" err="1"/>
              <a:t>dit</a:t>
            </a:r>
            <a:r>
              <a:rPr lang="en-GB" dirty="0"/>
              <a:t> is de </a:t>
            </a:r>
            <a:r>
              <a:rPr lang="en-GB" dirty="0" err="1"/>
              <a:t>regio</a:t>
            </a:r>
            <a:r>
              <a:rPr lang="en-GB" dirty="0"/>
              <a:t> (</a:t>
            </a:r>
            <a:r>
              <a:rPr lang="en-GB" dirty="0" err="1"/>
              <a:t>frontale</a:t>
            </a:r>
            <a:r>
              <a:rPr lang="en-GB" dirty="0"/>
              <a:t> cortex) die </a:t>
            </a:r>
            <a:r>
              <a:rPr lang="en-GB" dirty="0" err="1"/>
              <a:t>belangrijk</a:t>
            </a:r>
            <a:r>
              <a:rPr lang="en-GB" dirty="0"/>
              <a:t> is </a:t>
            </a:r>
            <a:r>
              <a:rPr lang="en-GB" dirty="0" err="1"/>
              <a:t>voor</a:t>
            </a:r>
            <a:r>
              <a:rPr lang="en-GB" dirty="0"/>
              <a:t> het </a:t>
            </a:r>
            <a:r>
              <a:rPr lang="en-GB" dirty="0" err="1"/>
              <a:t>gedrag</a:t>
            </a:r>
            <a:r>
              <a:rPr lang="en-GB" dirty="0"/>
              <a:t>, </a:t>
            </a:r>
            <a:r>
              <a:rPr lang="en-GB" dirty="0" err="1"/>
              <a:t>executieve</a:t>
            </a:r>
            <a:r>
              <a:rPr lang="en-GB" dirty="0"/>
              <a:t> </a:t>
            </a:r>
            <a:r>
              <a:rPr lang="en-GB" dirty="0" err="1"/>
              <a:t>functies</a:t>
            </a:r>
            <a:r>
              <a:rPr lang="en-GB" dirty="0"/>
              <a:t>, </a:t>
            </a:r>
            <a:r>
              <a:rPr lang="en-GB" dirty="0" err="1"/>
              <a:t>aandacht</a:t>
            </a:r>
            <a:r>
              <a:rPr lang="en-GB" dirty="0"/>
              <a:t> etc </a:t>
            </a:r>
            <a:r>
              <a:rPr lang="en-GB" dirty="0" err="1"/>
              <a:t>en</a:t>
            </a:r>
            <a:r>
              <a:rPr lang="en-GB" dirty="0"/>
              <a:t> net </a:t>
            </a:r>
            <a:r>
              <a:rPr lang="en-GB" dirty="0" err="1"/>
              <a:t>dit</a:t>
            </a:r>
            <a:r>
              <a:rPr lang="en-GB" dirty="0"/>
              <a:t> </a:t>
            </a:r>
            <a:r>
              <a:rPr lang="en-GB" dirty="0" err="1"/>
              <a:t>gebied</a:t>
            </a:r>
            <a:r>
              <a:rPr lang="en-GB" dirty="0"/>
              <a:t> is </a:t>
            </a:r>
            <a:r>
              <a:rPr lang="en-GB" dirty="0" err="1"/>
              <a:t>aangepast</a:t>
            </a:r>
            <a:r>
              <a:rPr lang="en-GB" dirty="0"/>
              <a:t> </a:t>
            </a:r>
            <a:r>
              <a:rPr lang="en-GB" dirty="0" err="1"/>
              <a:t>bij</a:t>
            </a:r>
            <a:r>
              <a:rPr lang="en-GB" dirty="0"/>
              <a:t> ADHD. </a:t>
            </a:r>
            <a:r>
              <a:rPr lang="en-GB" dirty="0" err="1"/>
              <a:t>Dus</a:t>
            </a:r>
            <a:r>
              <a:rPr lang="en-GB" dirty="0"/>
              <a:t> </a:t>
            </a:r>
            <a:r>
              <a:rPr lang="en-GB" dirty="0" err="1"/>
              <a:t>als</a:t>
            </a:r>
            <a:r>
              <a:rPr lang="en-GB" dirty="0"/>
              <a:t> </a:t>
            </a:r>
            <a:r>
              <a:rPr lang="en-GB" dirty="0" err="1"/>
              <a:t>dit</a:t>
            </a:r>
            <a:r>
              <a:rPr lang="en-GB" dirty="0"/>
              <a:t> </a:t>
            </a:r>
            <a:r>
              <a:rPr lang="en-GB" dirty="0" err="1"/>
              <a:t>gebied</a:t>
            </a:r>
            <a:r>
              <a:rPr lang="en-GB" dirty="0"/>
              <a:t> in </a:t>
            </a:r>
            <a:r>
              <a:rPr lang="en-GB" dirty="0" err="1"/>
              <a:t>volle</a:t>
            </a:r>
            <a:r>
              <a:rPr lang="en-GB" dirty="0"/>
              <a:t> </a:t>
            </a:r>
            <a:r>
              <a:rPr lang="en-GB" dirty="0" err="1"/>
              <a:t>ontwikkeling</a:t>
            </a:r>
            <a:r>
              <a:rPr lang="en-GB" dirty="0"/>
              <a:t> is, is het </a:t>
            </a:r>
            <a:r>
              <a:rPr lang="en-GB" dirty="0" err="1"/>
              <a:t>normaal</a:t>
            </a:r>
            <a:r>
              <a:rPr lang="en-GB" dirty="0"/>
              <a:t> </a:t>
            </a:r>
            <a:r>
              <a:rPr lang="en-GB" dirty="0" err="1"/>
              <a:t>dat</a:t>
            </a:r>
            <a:r>
              <a:rPr lang="en-GB" dirty="0"/>
              <a:t> </a:t>
            </a:r>
            <a:r>
              <a:rPr lang="en-GB" dirty="0" err="1"/>
              <a:t>zich</a:t>
            </a:r>
            <a:r>
              <a:rPr lang="en-GB" dirty="0"/>
              <a:t> </a:t>
            </a:r>
            <a:r>
              <a:rPr lang="en-GB" dirty="0" err="1"/>
              <a:t>dat</a:t>
            </a:r>
            <a:r>
              <a:rPr lang="en-GB" dirty="0"/>
              <a:t> </a:t>
            </a:r>
            <a:r>
              <a:rPr lang="en-GB" dirty="0" err="1"/>
              <a:t>kan</a:t>
            </a:r>
            <a:r>
              <a:rPr lang="en-GB" dirty="0"/>
              <a:t> </a:t>
            </a:r>
            <a:r>
              <a:rPr lang="en-GB" dirty="0" err="1"/>
              <a:t>uiten</a:t>
            </a:r>
            <a:r>
              <a:rPr lang="en-GB" dirty="0"/>
              <a:t> in </a:t>
            </a:r>
            <a:r>
              <a:rPr lang="en-GB" dirty="0" err="1"/>
              <a:t>druk</a:t>
            </a:r>
            <a:r>
              <a:rPr lang="en-GB" dirty="0"/>
              <a:t> </a:t>
            </a:r>
            <a:r>
              <a:rPr lang="en-GB" dirty="0" err="1"/>
              <a:t>gedrag</a:t>
            </a:r>
            <a:r>
              <a:rPr lang="en-GB" dirty="0"/>
              <a:t>. </a:t>
            </a:r>
            <a:r>
              <a:rPr lang="en-GB" dirty="0" err="1"/>
              <a:t>Wanneer</a:t>
            </a:r>
            <a:r>
              <a:rPr lang="en-GB" dirty="0"/>
              <a:t> </a:t>
            </a:r>
            <a:r>
              <a:rPr lang="en-GB" dirty="0" err="1"/>
              <a:t>volledig</a:t>
            </a:r>
            <a:r>
              <a:rPr lang="en-GB" dirty="0"/>
              <a:t> </a:t>
            </a:r>
            <a:r>
              <a:rPr lang="en-GB" dirty="0" err="1"/>
              <a:t>ontwikkeld</a:t>
            </a:r>
            <a:r>
              <a:rPr lang="en-GB" dirty="0"/>
              <a:t>, </a:t>
            </a:r>
            <a:r>
              <a:rPr lang="en-GB" dirty="0" err="1"/>
              <a:t>zal</a:t>
            </a:r>
            <a:r>
              <a:rPr lang="en-GB" dirty="0"/>
              <a:t> </a:t>
            </a:r>
            <a:r>
              <a:rPr lang="en-GB" dirty="0" err="1"/>
              <a:t>dit</a:t>
            </a:r>
            <a:r>
              <a:rPr lang="en-GB" dirty="0"/>
              <a:t> </a:t>
            </a:r>
            <a:r>
              <a:rPr lang="en-GB" dirty="0" err="1"/>
              <a:t>gedrag</a:t>
            </a:r>
            <a:r>
              <a:rPr lang="en-GB" dirty="0"/>
              <a:t> </a:t>
            </a:r>
            <a:r>
              <a:rPr lang="en-GB" dirty="0" err="1"/>
              <a:t>afnemen</a:t>
            </a:r>
            <a:r>
              <a:rPr lang="en-GB" dirty="0"/>
              <a:t>/</a:t>
            </a:r>
            <a:r>
              <a:rPr lang="en-GB" dirty="0" err="1"/>
              <a:t>verminderen</a:t>
            </a:r>
            <a:r>
              <a:rPr lang="en-GB" dirty="0"/>
              <a:t>.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7B2E5B-3DF0-4156-A8CD-B0078A106513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493100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Onderliggende</a:t>
            </a:r>
            <a:r>
              <a:rPr lang="en-GB" dirty="0"/>
              <a:t> diagnose die </a:t>
            </a:r>
            <a:r>
              <a:rPr lang="en-GB" dirty="0" err="1"/>
              <a:t>een</a:t>
            </a:r>
            <a:r>
              <a:rPr lang="en-GB" dirty="0"/>
              <a:t> ADHD-</a:t>
            </a:r>
            <a:r>
              <a:rPr lang="en-GB" dirty="0" err="1"/>
              <a:t>beeld</a:t>
            </a:r>
            <a:r>
              <a:rPr lang="en-GB" dirty="0"/>
              <a:t> </a:t>
            </a:r>
            <a:r>
              <a:rPr lang="en-GB" dirty="0" err="1"/>
              <a:t>geeft</a:t>
            </a:r>
            <a:r>
              <a:rPr lang="en-GB" dirty="0"/>
              <a:t>, </a:t>
            </a:r>
            <a:r>
              <a:rPr lang="en-GB" dirty="0" err="1"/>
              <a:t>zich</a:t>
            </a:r>
            <a:r>
              <a:rPr lang="en-GB" dirty="0"/>
              <a:t> </a:t>
            </a:r>
            <a:r>
              <a:rPr lang="en-GB" dirty="0" err="1"/>
              <a:t>uit</a:t>
            </a:r>
            <a:r>
              <a:rPr lang="en-GB" dirty="0"/>
              <a:t> </a:t>
            </a:r>
            <a:r>
              <a:rPr lang="en-GB" dirty="0" err="1"/>
              <a:t>als</a:t>
            </a:r>
            <a:r>
              <a:rPr lang="en-GB" dirty="0"/>
              <a:t> het </a:t>
            </a:r>
            <a:r>
              <a:rPr lang="en-GB" dirty="0" err="1"/>
              <a:t>gedragsbeeld</a:t>
            </a:r>
            <a:r>
              <a:rPr lang="en-GB" dirty="0"/>
              <a:t> van ADHD</a:t>
            </a:r>
          </a:p>
          <a:p>
            <a:r>
              <a:rPr lang="en-GB" dirty="0"/>
              <a:t>Medical mimics: </a:t>
            </a:r>
            <a:r>
              <a:rPr lang="en-GB" dirty="0" err="1"/>
              <a:t>lichamelijke</a:t>
            </a:r>
            <a:r>
              <a:rPr lang="en-GB" dirty="0"/>
              <a:t> </a:t>
            </a:r>
            <a:r>
              <a:rPr lang="en-GB" dirty="0" err="1"/>
              <a:t>aandoening</a:t>
            </a:r>
            <a:r>
              <a:rPr lang="en-GB" dirty="0"/>
              <a:t> die </a:t>
            </a:r>
            <a:r>
              <a:rPr lang="en-GB" dirty="0" err="1"/>
              <a:t>omkeerbare</a:t>
            </a:r>
            <a:r>
              <a:rPr lang="en-GB" dirty="0"/>
              <a:t> ADHD-</a:t>
            </a:r>
            <a:r>
              <a:rPr lang="en-GB" dirty="0" err="1"/>
              <a:t>symptomen</a:t>
            </a:r>
            <a:r>
              <a:rPr lang="en-GB" dirty="0"/>
              <a:t> </a:t>
            </a:r>
            <a:r>
              <a:rPr lang="en-GB" dirty="0" err="1"/>
              <a:t>kan</a:t>
            </a:r>
            <a:r>
              <a:rPr lang="en-GB" dirty="0"/>
              <a:t> </a:t>
            </a:r>
            <a:r>
              <a:rPr lang="en-GB" dirty="0" err="1"/>
              <a:t>veroorzaken</a:t>
            </a:r>
            <a:endParaRPr lang="fr-BE" b="0" cap="small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7B2E5B-3DF0-4156-A8CD-B0078A106513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072451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Waar</a:t>
            </a:r>
            <a:r>
              <a:rPr lang="en-GB" dirty="0"/>
              <a:t> </a:t>
            </a:r>
            <a:r>
              <a:rPr lang="en-GB" dirty="0" err="1"/>
              <a:t>trekken</a:t>
            </a:r>
            <a:r>
              <a:rPr lang="en-GB" dirty="0"/>
              <a:t> we de </a:t>
            </a:r>
            <a:r>
              <a:rPr lang="en-GB" dirty="0" err="1"/>
              <a:t>grens</a:t>
            </a:r>
            <a:r>
              <a:rPr lang="en-GB" dirty="0"/>
              <a:t> </a:t>
            </a:r>
            <a:r>
              <a:rPr lang="en-GB" dirty="0" err="1"/>
              <a:t>tussen</a:t>
            </a:r>
            <a:r>
              <a:rPr lang="en-GB" dirty="0"/>
              <a:t> </a:t>
            </a:r>
            <a:r>
              <a:rPr lang="en-GB" dirty="0" err="1"/>
              <a:t>een</a:t>
            </a:r>
            <a:r>
              <a:rPr lang="en-GB" dirty="0"/>
              <a:t> </a:t>
            </a:r>
            <a:r>
              <a:rPr lang="en-GB" dirty="0" err="1"/>
              <a:t>druk</a:t>
            </a:r>
            <a:r>
              <a:rPr lang="en-GB" dirty="0"/>
              <a:t> kind of ADHD?</a:t>
            </a:r>
          </a:p>
          <a:p>
            <a:r>
              <a:rPr lang="en-GB" dirty="0"/>
              <a:t>We </a:t>
            </a:r>
            <a:r>
              <a:rPr lang="en-GB" dirty="0" err="1"/>
              <a:t>willen</a:t>
            </a:r>
            <a:r>
              <a:rPr lang="en-GB" dirty="0"/>
              <a:t> </a:t>
            </a:r>
            <a:r>
              <a:rPr lang="en-GB" dirty="0" err="1"/>
              <a:t>niet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snel</a:t>
            </a:r>
            <a:r>
              <a:rPr lang="en-GB" dirty="0"/>
              <a:t> </a:t>
            </a:r>
            <a:r>
              <a:rPr lang="en-GB" dirty="0" err="1"/>
              <a:t>diagnosticeren</a:t>
            </a:r>
            <a:r>
              <a:rPr lang="en-GB" dirty="0"/>
              <a:t> -&gt; </a:t>
            </a:r>
            <a:r>
              <a:rPr lang="en-GB" dirty="0" err="1"/>
              <a:t>niet</a:t>
            </a:r>
            <a:r>
              <a:rPr lang="en-GB" dirty="0"/>
              <a:t> elk </a:t>
            </a:r>
            <a:r>
              <a:rPr lang="en-GB" dirty="0" err="1"/>
              <a:t>druk</a:t>
            </a:r>
            <a:r>
              <a:rPr lang="en-GB" dirty="0"/>
              <a:t> kind heft ADHD, we </a:t>
            </a:r>
            <a:r>
              <a:rPr lang="en-GB" dirty="0" err="1"/>
              <a:t>willen</a:t>
            </a:r>
            <a:r>
              <a:rPr lang="en-GB" dirty="0"/>
              <a:t> </a:t>
            </a:r>
            <a:r>
              <a:rPr lang="en-GB" dirty="0" err="1"/>
              <a:t>niet</a:t>
            </a:r>
            <a:r>
              <a:rPr lang="en-GB" dirty="0"/>
              <a:t> </a:t>
            </a:r>
            <a:r>
              <a:rPr lang="en-GB" dirty="0" err="1"/>
              <a:t>dat</a:t>
            </a:r>
            <a:r>
              <a:rPr lang="en-GB" dirty="0"/>
              <a:t> </a:t>
            </a:r>
            <a:r>
              <a:rPr lang="en-GB" dirty="0" err="1"/>
              <a:t>normaal</a:t>
            </a:r>
            <a:r>
              <a:rPr lang="en-GB" dirty="0"/>
              <a:t> </a:t>
            </a:r>
            <a:r>
              <a:rPr lang="en-GB" dirty="0" err="1"/>
              <a:t>gedrag</a:t>
            </a:r>
            <a:r>
              <a:rPr lang="en-GB" dirty="0"/>
              <a:t> </a:t>
            </a:r>
            <a:r>
              <a:rPr lang="en-GB" dirty="0" err="1"/>
              <a:t>als</a:t>
            </a:r>
            <a:r>
              <a:rPr lang="en-GB" dirty="0"/>
              <a:t> </a:t>
            </a:r>
            <a:r>
              <a:rPr lang="en-GB" dirty="0" err="1"/>
              <a:t>problematisch</a:t>
            </a:r>
            <a:r>
              <a:rPr lang="en-GB" dirty="0"/>
              <a:t> </a:t>
            </a:r>
            <a:r>
              <a:rPr lang="en-GB" dirty="0" err="1"/>
              <a:t>wordt</a:t>
            </a:r>
            <a:r>
              <a:rPr lang="en-GB" dirty="0"/>
              <a:t> </a:t>
            </a:r>
            <a:r>
              <a:rPr lang="en-GB" dirty="0" err="1"/>
              <a:t>aanzien</a:t>
            </a:r>
            <a:r>
              <a:rPr lang="en-GB" dirty="0"/>
              <a:t>. </a:t>
            </a:r>
          </a:p>
          <a:p>
            <a:endParaRPr lang="en-GB" dirty="0"/>
          </a:p>
          <a:p>
            <a:r>
              <a:rPr lang="en-GB" dirty="0" err="1"/>
              <a:t>Indien</a:t>
            </a:r>
            <a:r>
              <a:rPr lang="en-GB" dirty="0"/>
              <a:t> </a:t>
            </a:r>
            <a:r>
              <a:rPr lang="en-GB" dirty="0" err="1"/>
              <a:t>voldoende</a:t>
            </a:r>
            <a:r>
              <a:rPr lang="en-GB" dirty="0"/>
              <a:t> </a:t>
            </a:r>
            <a:r>
              <a:rPr lang="en-GB" dirty="0" err="1"/>
              <a:t>ernstig</a:t>
            </a:r>
            <a:r>
              <a:rPr lang="en-GB" dirty="0"/>
              <a:t>, </a:t>
            </a:r>
            <a:r>
              <a:rPr lang="en-GB" dirty="0" err="1"/>
              <a:t>voldoende</a:t>
            </a:r>
            <a:r>
              <a:rPr lang="en-GB" dirty="0"/>
              <a:t> lang </a:t>
            </a:r>
            <a:r>
              <a:rPr lang="en-GB" dirty="0" err="1"/>
              <a:t>aanwezig</a:t>
            </a:r>
            <a:r>
              <a:rPr lang="en-GB" dirty="0"/>
              <a:t>, </a:t>
            </a:r>
            <a:r>
              <a:rPr lang="en-GB" dirty="0" err="1"/>
              <a:t>negatieve</a:t>
            </a:r>
            <a:r>
              <a:rPr lang="en-GB" dirty="0"/>
              <a:t> impact op het </a:t>
            </a:r>
            <a:r>
              <a:rPr lang="en-GB" dirty="0" err="1"/>
              <a:t>functioneren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de </a:t>
            </a:r>
            <a:r>
              <a:rPr lang="en-GB" dirty="0" err="1"/>
              <a:t>ontwikkeling</a:t>
            </a:r>
            <a:r>
              <a:rPr lang="en-GB" dirty="0"/>
              <a:t> -&gt; </a:t>
            </a:r>
            <a:r>
              <a:rPr lang="en-GB" dirty="0" err="1"/>
              <a:t>screenen</a:t>
            </a:r>
            <a:r>
              <a:rPr lang="en-GB" dirty="0"/>
              <a:t> op ADHD</a:t>
            </a:r>
            <a:r>
              <a:rPr lang="fr-BE" dirty="0"/>
              <a:t> via de DSM-5 </a:t>
            </a:r>
            <a:r>
              <a:rPr lang="fr-BE" dirty="0" err="1"/>
              <a:t>criteria</a:t>
            </a:r>
            <a:r>
              <a:rPr lang="fr-BE" dirty="0"/>
              <a:t> (</a:t>
            </a:r>
            <a:r>
              <a:rPr lang="fr-BE" dirty="0" err="1"/>
              <a:t>louter</a:t>
            </a:r>
            <a:r>
              <a:rPr lang="fr-BE" dirty="0"/>
              <a:t> </a:t>
            </a:r>
            <a:r>
              <a:rPr lang="fr-BE" dirty="0" err="1"/>
              <a:t>obv</a:t>
            </a:r>
            <a:r>
              <a:rPr lang="fr-BE" dirty="0"/>
              <a:t> </a:t>
            </a:r>
            <a:r>
              <a:rPr lang="fr-BE" dirty="0" err="1"/>
              <a:t>gedrag</a:t>
            </a:r>
            <a:r>
              <a:rPr lang="fr-BE" dirty="0"/>
              <a:t>)</a:t>
            </a:r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5078D3-0D1B-4C79-9351-8AFB79644812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648873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Meisjes</a:t>
            </a:r>
            <a:r>
              <a:rPr lang="en-GB" dirty="0"/>
              <a:t> </a:t>
            </a:r>
            <a:r>
              <a:rPr lang="en-GB" dirty="0" err="1"/>
              <a:t>zijn</a:t>
            </a:r>
            <a:r>
              <a:rPr lang="en-GB" dirty="0"/>
              <a:t> </a:t>
            </a:r>
            <a:r>
              <a:rPr lang="en-GB" dirty="0" err="1"/>
              <a:t>mogelijks</a:t>
            </a:r>
            <a:r>
              <a:rPr lang="en-GB" dirty="0"/>
              <a:t> </a:t>
            </a:r>
            <a:r>
              <a:rPr lang="en-GB" dirty="0" err="1"/>
              <a:t>ondergediagnosticeerd</a:t>
            </a:r>
            <a:r>
              <a:rPr lang="en-GB" dirty="0"/>
              <a:t> : </a:t>
            </a:r>
            <a:r>
              <a:rPr lang="en-GB" dirty="0" err="1"/>
              <a:t>onoplettendheid</a:t>
            </a:r>
            <a:r>
              <a:rPr lang="en-GB" dirty="0"/>
              <a:t> is minder </a:t>
            </a:r>
            <a:r>
              <a:rPr lang="en-GB" dirty="0" err="1"/>
              <a:t>opvallend</a:t>
            </a:r>
            <a:r>
              <a:rPr lang="en-GB" dirty="0"/>
              <a:t> dan </a:t>
            </a:r>
            <a:r>
              <a:rPr lang="en-GB" dirty="0" err="1"/>
              <a:t>hyperactiviteit</a:t>
            </a:r>
            <a:r>
              <a:rPr lang="en-GB" dirty="0"/>
              <a:t> </a:t>
            </a:r>
            <a:r>
              <a:rPr lang="en-GB" dirty="0" err="1"/>
              <a:t>dus</a:t>
            </a:r>
            <a:r>
              <a:rPr lang="en-GB" dirty="0"/>
              <a:t> </a:t>
            </a:r>
            <a:r>
              <a:rPr lang="en-GB" dirty="0" err="1"/>
              <a:t>kan</a:t>
            </a:r>
            <a:r>
              <a:rPr lang="en-GB" dirty="0"/>
              <a:t> het </a:t>
            </a:r>
            <a:r>
              <a:rPr lang="en-GB" dirty="0" err="1"/>
              <a:t>zijn</a:t>
            </a:r>
            <a:r>
              <a:rPr lang="en-GB" dirty="0"/>
              <a:t> </a:t>
            </a:r>
            <a:r>
              <a:rPr lang="en-GB" dirty="0" err="1"/>
              <a:t>dat</a:t>
            </a:r>
            <a:r>
              <a:rPr lang="en-GB" dirty="0"/>
              <a:t> </a:t>
            </a:r>
            <a:r>
              <a:rPr lang="en-GB" dirty="0" err="1"/>
              <a:t>ze</a:t>
            </a:r>
            <a:r>
              <a:rPr lang="en-GB" dirty="0"/>
              <a:t> </a:t>
            </a:r>
            <a:r>
              <a:rPr lang="en-GB" dirty="0" err="1"/>
              <a:t>meisjes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weinig</a:t>
            </a:r>
            <a:r>
              <a:rPr lang="en-GB" dirty="0"/>
              <a:t> </a:t>
            </a:r>
            <a:r>
              <a:rPr lang="en-GB" dirty="0" err="1"/>
              <a:t>vaak</a:t>
            </a:r>
            <a:r>
              <a:rPr lang="en-GB" dirty="0"/>
              <a:t> </a:t>
            </a:r>
            <a:r>
              <a:rPr lang="en-GB" dirty="0" err="1"/>
              <a:t>testen</a:t>
            </a:r>
            <a:r>
              <a:rPr lang="en-GB" dirty="0"/>
              <a:t> </a:t>
            </a:r>
            <a:r>
              <a:rPr lang="en-GB" dirty="0" err="1"/>
              <a:t>omdat</a:t>
            </a:r>
            <a:r>
              <a:rPr lang="en-GB" dirty="0"/>
              <a:t> het </a:t>
            </a:r>
            <a:r>
              <a:rPr lang="en-GB" dirty="0" err="1"/>
              <a:t>niet</a:t>
            </a:r>
            <a:r>
              <a:rPr lang="en-GB" dirty="0"/>
              <a:t> zo </a:t>
            </a:r>
            <a:r>
              <a:rPr lang="en-GB" dirty="0" err="1"/>
              <a:t>opvalt</a:t>
            </a:r>
            <a:r>
              <a:rPr lang="en-GB" dirty="0"/>
              <a:t>.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5078D3-0D1B-4C79-9351-8AFB79644812}" type="slidenum">
              <a:rPr lang="fr-BE" smtClean="0"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822479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Multimodaal</a:t>
            </a:r>
            <a:r>
              <a:rPr lang="en-GB" dirty="0"/>
              <a:t> -&gt; </a:t>
            </a:r>
            <a:r>
              <a:rPr lang="en-GB" dirty="0" err="1"/>
              <a:t>wil</a:t>
            </a:r>
            <a:r>
              <a:rPr lang="en-GB" dirty="0"/>
              <a:t> </a:t>
            </a:r>
            <a:r>
              <a:rPr lang="en-GB" dirty="0" err="1"/>
              <a:t>zeggen</a:t>
            </a:r>
            <a:r>
              <a:rPr lang="en-GB" dirty="0"/>
              <a:t> </a:t>
            </a:r>
            <a:r>
              <a:rPr lang="en-GB" dirty="0" err="1"/>
              <a:t>dat</a:t>
            </a:r>
            <a:r>
              <a:rPr lang="en-GB" dirty="0"/>
              <a:t> we </a:t>
            </a:r>
            <a:r>
              <a:rPr lang="en-GB" dirty="0" err="1"/>
              <a:t>eerst</a:t>
            </a:r>
            <a:r>
              <a:rPr lang="en-GB" dirty="0"/>
              <a:t> </a:t>
            </a:r>
            <a:r>
              <a:rPr lang="en-GB" dirty="0" err="1"/>
              <a:t>meerdere</a:t>
            </a:r>
            <a:r>
              <a:rPr lang="en-GB" dirty="0"/>
              <a:t> </a:t>
            </a:r>
            <a:r>
              <a:rPr lang="en-GB" dirty="0" err="1"/>
              <a:t>niet-farmacologische</a:t>
            </a:r>
            <a:r>
              <a:rPr lang="en-GB" dirty="0"/>
              <a:t> </a:t>
            </a:r>
            <a:r>
              <a:rPr lang="en-GB" dirty="0" err="1"/>
              <a:t>behandelingen</a:t>
            </a:r>
            <a:r>
              <a:rPr lang="en-GB" dirty="0"/>
              <a:t> </a:t>
            </a:r>
            <a:r>
              <a:rPr lang="en-GB" dirty="0" err="1"/>
              <a:t>moeten</a:t>
            </a:r>
            <a:r>
              <a:rPr lang="en-GB" dirty="0"/>
              <a:t> </a:t>
            </a:r>
            <a:r>
              <a:rPr lang="en-GB" dirty="0" err="1"/>
              <a:t>doen</a:t>
            </a:r>
            <a:r>
              <a:rPr lang="en-GB" dirty="0"/>
              <a:t>.</a:t>
            </a:r>
          </a:p>
          <a:p>
            <a:r>
              <a:rPr lang="en-GB" dirty="0" err="1"/>
              <a:t>Als</a:t>
            </a:r>
            <a:r>
              <a:rPr lang="en-GB" dirty="0"/>
              <a:t> </a:t>
            </a:r>
            <a:r>
              <a:rPr lang="en-GB" dirty="0" err="1"/>
              <a:t>deze</a:t>
            </a:r>
            <a:r>
              <a:rPr lang="en-GB" dirty="0"/>
              <a:t> </a:t>
            </a:r>
            <a:r>
              <a:rPr lang="en-GB" dirty="0" err="1"/>
              <a:t>niet</a:t>
            </a:r>
            <a:r>
              <a:rPr lang="en-GB" dirty="0"/>
              <a:t> </a:t>
            </a:r>
            <a:r>
              <a:rPr lang="en-GB" dirty="0" err="1"/>
              <a:t>werken</a:t>
            </a:r>
            <a:r>
              <a:rPr lang="en-GB" dirty="0"/>
              <a:t>, dan pas </a:t>
            </a:r>
            <a:r>
              <a:rPr lang="en-GB" dirty="0" err="1"/>
              <a:t>overschakelen</a:t>
            </a:r>
            <a:r>
              <a:rPr lang="en-GB" dirty="0"/>
              <a:t> op </a:t>
            </a:r>
            <a:r>
              <a:rPr lang="en-GB" dirty="0" err="1"/>
              <a:t>een</a:t>
            </a:r>
            <a:r>
              <a:rPr lang="en-GB" dirty="0"/>
              <a:t> </a:t>
            </a:r>
            <a:r>
              <a:rPr lang="en-GB" dirty="0" err="1"/>
              <a:t>farmacologische</a:t>
            </a:r>
            <a:r>
              <a:rPr lang="en-GB" dirty="0"/>
              <a:t> </a:t>
            </a:r>
            <a:r>
              <a:rPr lang="en-GB" dirty="0" err="1"/>
              <a:t>behandeling</a:t>
            </a:r>
            <a:r>
              <a:rPr lang="en-GB" dirty="0"/>
              <a:t>.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5078D3-0D1B-4C79-9351-8AFB79644812}" type="slidenum">
              <a:rPr lang="fr-BE" smtClean="0"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121450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Belangrijk</a:t>
            </a:r>
            <a:r>
              <a:rPr lang="en-GB" dirty="0"/>
              <a:t> om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vermelden</a:t>
            </a:r>
            <a:r>
              <a:rPr lang="en-GB" dirty="0"/>
              <a:t> </a:t>
            </a:r>
            <a:r>
              <a:rPr lang="en-GB" dirty="0" err="1"/>
              <a:t>hier</a:t>
            </a:r>
            <a:r>
              <a:rPr lang="en-GB" dirty="0"/>
              <a:t> </a:t>
            </a:r>
            <a:r>
              <a:rPr lang="en-GB" dirty="0" err="1"/>
              <a:t>dat</a:t>
            </a:r>
            <a:r>
              <a:rPr lang="en-GB" dirty="0"/>
              <a:t> er </a:t>
            </a:r>
            <a:r>
              <a:rPr lang="en-GB" dirty="0" err="1"/>
              <a:t>geen</a:t>
            </a:r>
            <a:r>
              <a:rPr lang="en-GB" dirty="0"/>
              <a:t> </a:t>
            </a:r>
            <a:r>
              <a:rPr lang="en-GB" dirty="0" err="1"/>
              <a:t>enkele</a:t>
            </a:r>
            <a:r>
              <a:rPr lang="en-GB" dirty="0"/>
              <a:t> </a:t>
            </a:r>
            <a:r>
              <a:rPr lang="en-GB" dirty="0" err="1"/>
              <a:t>behandeling</a:t>
            </a:r>
            <a:r>
              <a:rPr lang="en-GB" dirty="0"/>
              <a:t> </a:t>
            </a:r>
            <a:r>
              <a:rPr lang="en-GB" dirty="0" err="1"/>
              <a:t>bestaat</a:t>
            </a:r>
            <a:r>
              <a:rPr lang="en-GB" dirty="0"/>
              <a:t> die de </a:t>
            </a:r>
            <a:r>
              <a:rPr lang="en-GB" dirty="0" err="1"/>
              <a:t>oorzaak</a:t>
            </a:r>
            <a:r>
              <a:rPr lang="en-GB" dirty="0"/>
              <a:t> </a:t>
            </a:r>
            <a:r>
              <a:rPr lang="en-GB" dirty="0" err="1"/>
              <a:t>aanpakt</a:t>
            </a:r>
            <a:r>
              <a:rPr lang="en-GB" dirty="0"/>
              <a:t>. </a:t>
            </a:r>
            <a:r>
              <a:rPr lang="en-GB" dirty="0" err="1"/>
              <a:t>Dit</a:t>
            </a:r>
            <a:r>
              <a:rPr lang="en-GB" dirty="0"/>
              <a:t> is </a:t>
            </a:r>
            <a:r>
              <a:rPr lang="en-GB" dirty="0" err="1"/>
              <a:t>louter</a:t>
            </a:r>
            <a:r>
              <a:rPr lang="en-GB" dirty="0"/>
              <a:t> </a:t>
            </a:r>
            <a:r>
              <a:rPr lang="en-GB" dirty="0" err="1"/>
              <a:t>symptomatisch</a:t>
            </a:r>
            <a:r>
              <a:rPr lang="en-GB" dirty="0"/>
              <a:t> </a:t>
            </a:r>
            <a:r>
              <a:rPr lang="en-GB" dirty="0" err="1"/>
              <a:t>behandelen</a:t>
            </a:r>
            <a:r>
              <a:rPr lang="en-GB" dirty="0"/>
              <a:t>.</a:t>
            </a:r>
          </a:p>
          <a:p>
            <a:r>
              <a:rPr lang="en-GB" dirty="0"/>
              <a:t>Kan je heel </a:t>
            </a:r>
            <a:r>
              <a:rPr lang="en-GB" dirty="0" err="1"/>
              <a:t>goed</a:t>
            </a:r>
            <a:r>
              <a:rPr lang="en-GB" dirty="0"/>
              <a:t> </a:t>
            </a:r>
            <a:r>
              <a:rPr lang="en-GB" dirty="0" err="1"/>
              <a:t>merken</a:t>
            </a:r>
            <a:r>
              <a:rPr lang="en-GB" dirty="0"/>
              <a:t> </a:t>
            </a:r>
            <a:r>
              <a:rPr lang="en-GB" dirty="0" err="1"/>
              <a:t>bij</a:t>
            </a:r>
            <a:r>
              <a:rPr lang="en-GB" dirty="0"/>
              <a:t> </a:t>
            </a:r>
            <a:r>
              <a:rPr lang="en-GB" dirty="0" err="1"/>
              <a:t>Rilatine</a:t>
            </a:r>
            <a:r>
              <a:rPr lang="en-GB" dirty="0"/>
              <a:t> -&gt; </a:t>
            </a:r>
            <a:r>
              <a:rPr lang="en-GB" dirty="0" err="1"/>
              <a:t>uitgewerkt</a:t>
            </a:r>
            <a:r>
              <a:rPr lang="en-GB" dirty="0"/>
              <a:t> = </a:t>
            </a:r>
            <a:r>
              <a:rPr lang="en-GB" dirty="0" err="1"/>
              <a:t>terug</a:t>
            </a:r>
            <a:r>
              <a:rPr lang="en-GB" dirty="0"/>
              <a:t> </a:t>
            </a:r>
            <a:r>
              <a:rPr lang="en-GB" dirty="0" err="1"/>
              <a:t>druk</a:t>
            </a:r>
            <a:r>
              <a:rPr lang="en-GB" dirty="0"/>
              <a:t> </a:t>
            </a:r>
            <a:r>
              <a:rPr lang="en-GB" dirty="0" err="1"/>
              <a:t>gedrag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/>
              <a:t>In NL is </a:t>
            </a:r>
            <a:r>
              <a:rPr lang="en-GB" dirty="0" err="1"/>
              <a:t>Rilatine</a:t>
            </a:r>
            <a:r>
              <a:rPr lang="en-GB" dirty="0"/>
              <a:t> -&gt; Ritalin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5078D3-0D1B-4C79-9351-8AFB79644812}" type="slidenum">
              <a:rPr lang="fr-BE" smtClean="0"/>
              <a:t>10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799319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5078D3-0D1B-4C79-9351-8AFB79644812}" type="slidenum">
              <a:rPr lang="fr-BE" smtClean="0"/>
              <a:t>14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467416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5078D3-0D1B-4C79-9351-8AFB79644812}" type="slidenum">
              <a:rPr lang="fr-BE" smtClean="0"/>
              <a:t>17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413461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5078D3-0D1B-4C79-9351-8AFB79644812}" type="slidenum">
              <a:rPr lang="fr-BE" smtClean="0"/>
              <a:t>20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15481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rgbClr val="334496"/>
                </a:solidFill>
                <a:latin typeface="Parisine Office Pro" panose="020B05030500000200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B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>
                <a:solidFill>
                  <a:srgbClr val="454444"/>
                </a:solidFill>
                <a:latin typeface="Parisine Office Pro" panose="020B05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Modifier le style des sous-titres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30982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6000">
                <a:solidFill>
                  <a:srgbClr val="334496"/>
                </a:solidFill>
                <a:latin typeface="Parisine Office Pro" panose="020B05030500000200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buClr>
                <a:srgbClr val="6B79B8"/>
              </a:buClr>
              <a:defRPr sz="3000" b="0">
                <a:solidFill>
                  <a:srgbClr val="454444"/>
                </a:solidFill>
                <a:latin typeface="Parisine Office Pro" panose="020B0503050000020004" pitchFamily="34" charset="0"/>
              </a:defRPr>
            </a:lvl1pPr>
            <a:lvl2pPr marL="685800" indent="-228600">
              <a:lnSpc>
                <a:spcPct val="150000"/>
              </a:lnSpc>
              <a:buClr>
                <a:srgbClr val="6B79B8"/>
              </a:buClr>
              <a:buFont typeface="Courier New" panose="02070309020205020404" pitchFamily="49" charset="0"/>
              <a:buChar char="o"/>
              <a:defRPr>
                <a:solidFill>
                  <a:srgbClr val="454444"/>
                </a:solidFill>
                <a:latin typeface="Parisine Office Pro" panose="020B0503050000020004" pitchFamily="34" charset="0"/>
              </a:defRPr>
            </a:lvl2pPr>
            <a:lvl3pPr marL="1143000" indent="-228600">
              <a:lnSpc>
                <a:spcPct val="150000"/>
              </a:lnSpc>
              <a:buClr>
                <a:srgbClr val="6B79B8"/>
              </a:buClr>
              <a:buFont typeface="Wingdings" panose="05000000000000000000" pitchFamily="2" charset="2"/>
              <a:buChar char="Ø"/>
              <a:defRPr>
                <a:solidFill>
                  <a:srgbClr val="454444"/>
                </a:solidFill>
                <a:latin typeface="Parisine Office Pro" panose="020B0503050000020004" pitchFamily="34" charset="0"/>
              </a:defRPr>
            </a:lvl3pPr>
            <a:lvl4pPr>
              <a:lnSpc>
                <a:spcPct val="150000"/>
              </a:lnSpc>
              <a:buClr>
                <a:srgbClr val="6B79B8"/>
              </a:buClr>
              <a:defRPr>
                <a:solidFill>
                  <a:srgbClr val="454444"/>
                </a:solidFill>
                <a:latin typeface="Parisine Office Pro" panose="020B0503050000020004" pitchFamily="34" charset="0"/>
              </a:defRPr>
            </a:lvl4pPr>
            <a:lvl5pPr>
              <a:lnSpc>
                <a:spcPct val="150000"/>
              </a:lnSpc>
              <a:buClr>
                <a:srgbClr val="6B79B8"/>
              </a:buClr>
              <a:defRPr>
                <a:solidFill>
                  <a:srgbClr val="454444"/>
                </a:solidFill>
                <a:latin typeface="Parisine Office Pro" panose="020B0503050000020004" pitchFamily="34" charset="0"/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544259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rgbClr val="334496"/>
                </a:solidFill>
                <a:latin typeface="Parisine Office Pro" panose="020B05030500000200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BE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>
                <a:solidFill>
                  <a:srgbClr val="454444"/>
                </a:solidFill>
                <a:latin typeface="Parisine Office Pro" panose="020B05030500000200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108861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6000">
                <a:solidFill>
                  <a:srgbClr val="334496"/>
                </a:solidFill>
                <a:latin typeface="Parisine Office Pro" panose="020B05030500000200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buClr>
                <a:srgbClr val="6B79B8"/>
              </a:buClr>
              <a:defRPr sz="3000">
                <a:solidFill>
                  <a:srgbClr val="454444"/>
                </a:solidFill>
                <a:latin typeface="Parisine Office Pro" panose="020B0503050000020004" pitchFamily="34" charset="0"/>
              </a:defRPr>
            </a:lvl1pPr>
            <a:lvl2pPr marL="685800" indent="-228600">
              <a:lnSpc>
                <a:spcPct val="150000"/>
              </a:lnSpc>
              <a:buClr>
                <a:srgbClr val="6B79B8"/>
              </a:buClr>
              <a:buFont typeface="Courier New" panose="02070309020205020404" pitchFamily="49" charset="0"/>
              <a:buChar char="o"/>
              <a:defRPr>
                <a:solidFill>
                  <a:srgbClr val="454444"/>
                </a:solidFill>
                <a:latin typeface="Parisine Office Pro" panose="020B0503050000020004" pitchFamily="34" charset="0"/>
              </a:defRPr>
            </a:lvl2pPr>
            <a:lvl3pPr marL="1143000" indent="-228600">
              <a:lnSpc>
                <a:spcPct val="150000"/>
              </a:lnSpc>
              <a:buClr>
                <a:srgbClr val="6B79B8"/>
              </a:buClr>
              <a:buFont typeface="Wingdings" panose="05000000000000000000" pitchFamily="2" charset="2"/>
              <a:buChar char="Ø"/>
              <a:defRPr>
                <a:solidFill>
                  <a:srgbClr val="454444"/>
                </a:solidFill>
                <a:latin typeface="Parisine Office Pro" panose="020B0503050000020004" pitchFamily="34" charset="0"/>
              </a:defRPr>
            </a:lvl3pPr>
            <a:lvl4pPr>
              <a:lnSpc>
                <a:spcPct val="150000"/>
              </a:lnSpc>
              <a:buClr>
                <a:srgbClr val="6B79B8"/>
              </a:buClr>
              <a:defRPr>
                <a:solidFill>
                  <a:srgbClr val="454444"/>
                </a:solidFill>
                <a:latin typeface="Parisine Office Pro" panose="020B0503050000020004" pitchFamily="34" charset="0"/>
              </a:defRPr>
            </a:lvl4pPr>
            <a:lvl5pPr>
              <a:lnSpc>
                <a:spcPct val="150000"/>
              </a:lnSpc>
              <a:buClr>
                <a:srgbClr val="6B79B8"/>
              </a:buClr>
              <a:defRPr>
                <a:solidFill>
                  <a:srgbClr val="454444"/>
                </a:solidFill>
                <a:latin typeface="Parisine Office Pro" panose="020B0503050000020004" pitchFamily="34" charset="0"/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BE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buClr>
                <a:srgbClr val="6B79B8"/>
              </a:buClr>
              <a:defRPr sz="3000">
                <a:solidFill>
                  <a:srgbClr val="454444"/>
                </a:solidFill>
                <a:latin typeface="Parisine Office Pro" panose="020B0503050000020004" pitchFamily="34" charset="0"/>
              </a:defRPr>
            </a:lvl1pPr>
            <a:lvl2pPr marL="685800" indent="-228600">
              <a:lnSpc>
                <a:spcPct val="150000"/>
              </a:lnSpc>
              <a:buClr>
                <a:srgbClr val="6B79B8"/>
              </a:buClr>
              <a:buFont typeface="Courier New" panose="02070309020205020404" pitchFamily="49" charset="0"/>
              <a:buChar char="o"/>
              <a:defRPr>
                <a:solidFill>
                  <a:srgbClr val="454444"/>
                </a:solidFill>
                <a:latin typeface="Parisine Office Pro" panose="020B0503050000020004" pitchFamily="34" charset="0"/>
              </a:defRPr>
            </a:lvl2pPr>
            <a:lvl3pPr marL="1143000" indent="-228600">
              <a:lnSpc>
                <a:spcPct val="150000"/>
              </a:lnSpc>
              <a:buClr>
                <a:srgbClr val="6B79B8"/>
              </a:buClr>
              <a:buFont typeface="Wingdings" panose="05000000000000000000" pitchFamily="2" charset="2"/>
              <a:buChar char="Ø"/>
              <a:defRPr>
                <a:solidFill>
                  <a:srgbClr val="454444"/>
                </a:solidFill>
                <a:latin typeface="Parisine Office Pro" panose="020B0503050000020004" pitchFamily="34" charset="0"/>
              </a:defRPr>
            </a:lvl3pPr>
            <a:lvl4pPr>
              <a:lnSpc>
                <a:spcPct val="150000"/>
              </a:lnSpc>
              <a:buClr>
                <a:srgbClr val="6B79B8"/>
              </a:buClr>
              <a:defRPr>
                <a:solidFill>
                  <a:srgbClr val="454444"/>
                </a:solidFill>
                <a:latin typeface="Parisine Office Pro" panose="020B0503050000020004" pitchFamily="34" charset="0"/>
              </a:defRPr>
            </a:lvl4pPr>
            <a:lvl5pPr>
              <a:lnSpc>
                <a:spcPct val="150000"/>
              </a:lnSpc>
              <a:buClr>
                <a:srgbClr val="6B79B8"/>
              </a:buClr>
              <a:defRPr>
                <a:solidFill>
                  <a:srgbClr val="454444"/>
                </a:solidFill>
                <a:latin typeface="Parisine Office Pro" panose="020B0503050000020004" pitchFamily="34" charset="0"/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BE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BE5D42-C854-4509-960B-A52232C0F3C3}" type="datetimeFigureOut">
              <a:rPr lang="fr-BE" smtClean="0"/>
              <a:t>01-10-23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8EC1CE-90E0-4540-B8A9-9C7CF46EF337}" type="slidenum">
              <a:rPr lang="fr-BE" smtClean="0"/>
              <a:t>‹nr.›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15898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6000">
                <a:solidFill>
                  <a:srgbClr val="334496"/>
                </a:solidFill>
                <a:latin typeface="Parisine Office Pro" panose="020B05030500000200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BE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000" b="1">
                <a:solidFill>
                  <a:srgbClr val="454444"/>
                </a:solidFill>
                <a:latin typeface="Parisine Office Pro" panose="020B05030500000200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buClr>
                <a:srgbClr val="6B79B8"/>
              </a:buClr>
              <a:defRPr>
                <a:solidFill>
                  <a:srgbClr val="454444"/>
                </a:solidFill>
                <a:latin typeface="Parisine Office Pro" panose="020B0503050000020004" pitchFamily="34" charset="0"/>
              </a:defRPr>
            </a:lvl1pPr>
            <a:lvl2pPr marL="685800" indent="-228600">
              <a:lnSpc>
                <a:spcPct val="150000"/>
              </a:lnSpc>
              <a:buClr>
                <a:srgbClr val="6B79B8"/>
              </a:buClr>
              <a:buFont typeface="Courier New" panose="02070309020205020404" pitchFamily="49" charset="0"/>
              <a:buChar char="o"/>
              <a:defRPr>
                <a:solidFill>
                  <a:srgbClr val="454444"/>
                </a:solidFill>
                <a:latin typeface="Parisine Office Pro" panose="020B0503050000020004" pitchFamily="34" charset="0"/>
              </a:defRPr>
            </a:lvl2pPr>
            <a:lvl3pPr marL="1143000" indent="-228600">
              <a:lnSpc>
                <a:spcPct val="150000"/>
              </a:lnSpc>
              <a:buClr>
                <a:srgbClr val="6B79B8"/>
              </a:buClr>
              <a:buFont typeface="Wingdings" panose="05000000000000000000" pitchFamily="2" charset="2"/>
              <a:buChar char="Ø"/>
              <a:defRPr>
                <a:solidFill>
                  <a:srgbClr val="454444"/>
                </a:solidFill>
                <a:latin typeface="Parisine Office Pro" panose="020B0503050000020004" pitchFamily="34" charset="0"/>
              </a:defRPr>
            </a:lvl3pPr>
            <a:lvl4pPr>
              <a:lnSpc>
                <a:spcPct val="150000"/>
              </a:lnSpc>
              <a:buClr>
                <a:srgbClr val="6B79B8"/>
              </a:buClr>
              <a:defRPr>
                <a:solidFill>
                  <a:srgbClr val="454444"/>
                </a:solidFill>
                <a:latin typeface="Parisine Office Pro" panose="020B0503050000020004" pitchFamily="34" charset="0"/>
              </a:defRPr>
            </a:lvl4pPr>
            <a:lvl5pPr>
              <a:lnSpc>
                <a:spcPct val="150000"/>
              </a:lnSpc>
              <a:buClr>
                <a:srgbClr val="6B79B8"/>
              </a:buClr>
              <a:defRPr>
                <a:solidFill>
                  <a:srgbClr val="454444"/>
                </a:solidFill>
                <a:latin typeface="Parisine Office Pro" panose="020B0503050000020004" pitchFamily="34" charset="0"/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BE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000" b="1">
                <a:latin typeface="Parisine Office Pro" panose="020B05030500000200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buClr>
                <a:srgbClr val="6B79B8"/>
              </a:buClr>
              <a:defRPr>
                <a:solidFill>
                  <a:srgbClr val="454444"/>
                </a:solidFill>
                <a:latin typeface="Parisine Office Pro" panose="020B0503050000020004" pitchFamily="34" charset="0"/>
              </a:defRPr>
            </a:lvl1pPr>
            <a:lvl2pPr marL="685800" indent="-228600">
              <a:lnSpc>
                <a:spcPct val="150000"/>
              </a:lnSpc>
              <a:buClr>
                <a:srgbClr val="6B79B8"/>
              </a:buClr>
              <a:buFont typeface="Courier New" panose="02070309020205020404" pitchFamily="49" charset="0"/>
              <a:buChar char="o"/>
              <a:defRPr>
                <a:solidFill>
                  <a:srgbClr val="454444"/>
                </a:solidFill>
                <a:latin typeface="Parisine Office Pro" panose="020B0503050000020004" pitchFamily="34" charset="0"/>
              </a:defRPr>
            </a:lvl2pPr>
            <a:lvl3pPr marL="1143000" indent="-228600">
              <a:lnSpc>
                <a:spcPct val="150000"/>
              </a:lnSpc>
              <a:buClr>
                <a:srgbClr val="6B79B8"/>
              </a:buClr>
              <a:buFont typeface="Wingdings" panose="05000000000000000000" pitchFamily="2" charset="2"/>
              <a:buChar char="Ø"/>
              <a:defRPr>
                <a:solidFill>
                  <a:srgbClr val="454444"/>
                </a:solidFill>
                <a:latin typeface="Parisine Office Pro" panose="020B0503050000020004" pitchFamily="34" charset="0"/>
              </a:defRPr>
            </a:lvl3pPr>
            <a:lvl4pPr>
              <a:lnSpc>
                <a:spcPct val="150000"/>
              </a:lnSpc>
              <a:buClr>
                <a:srgbClr val="6B79B8"/>
              </a:buClr>
              <a:defRPr>
                <a:solidFill>
                  <a:srgbClr val="454444"/>
                </a:solidFill>
                <a:latin typeface="Parisine Office Pro" panose="020B0503050000020004" pitchFamily="34" charset="0"/>
              </a:defRPr>
            </a:lvl4pPr>
            <a:lvl5pPr>
              <a:lnSpc>
                <a:spcPct val="150000"/>
              </a:lnSpc>
              <a:buClr>
                <a:srgbClr val="6B79B8"/>
              </a:buClr>
              <a:defRPr>
                <a:solidFill>
                  <a:srgbClr val="454444"/>
                </a:solidFill>
                <a:latin typeface="Parisine Office Pro" panose="020B0503050000020004" pitchFamily="34" charset="0"/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BE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BE5D42-C854-4509-960B-A52232C0F3C3}" type="datetimeFigureOut">
              <a:rPr lang="fr-BE" smtClean="0"/>
              <a:t>01-10-23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8EC1CE-90E0-4540-B8A9-9C7CF46EF337}" type="slidenum">
              <a:rPr lang="fr-BE" smtClean="0"/>
              <a:t>‹nr.›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7616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6000">
                <a:solidFill>
                  <a:srgbClr val="334496"/>
                </a:solidFill>
                <a:latin typeface="Parisine Office Pro" panose="020B05030500000200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109116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4326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"/>
            <a:ext cx="12192306" cy="685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150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image" Target="../media/image14.png"/><Relationship Id="rId16" Type="http://schemas.openxmlformats.org/officeDocument/2006/relationships/image" Target="../media/image2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svg"/><Relationship Id="rId4" Type="http://schemas.openxmlformats.org/officeDocument/2006/relationships/image" Target="../media/image4.pn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nk swipe arrow next"/>
          <p:cNvSpPr/>
          <p:nvPr/>
        </p:nvSpPr>
        <p:spPr>
          <a:xfrm>
            <a:off x="12319000" y="3429000"/>
            <a:ext cx="508000" cy="381000"/>
          </a:xfrm>
          <a:prstGeom prst="rightArrow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5" name="Dink swipe arrow back"/>
          <p:cNvSpPr/>
          <p:nvPr/>
        </p:nvSpPr>
        <p:spPr>
          <a:xfrm>
            <a:off x="-635000" y="3429000"/>
            <a:ext cx="508000" cy="381000"/>
          </a:xfrm>
          <a:prstGeom prst="leftArrow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"/>
            <a:ext cx="12192000" cy="685765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22712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D81C8D-3B13-468A-98B4-A49DEE2DA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343" y="1328377"/>
            <a:ext cx="10515600" cy="2852737"/>
          </a:xfrm>
        </p:spPr>
        <p:txBody>
          <a:bodyPr/>
          <a:lstStyle/>
          <a:p>
            <a:r>
              <a:rPr lang="en-GB" dirty="0" err="1"/>
              <a:t>KidCool</a:t>
            </a:r>
            <a:r>
              <a:rPr lang="en-GB" baseline="30000" dirty="0"/>
              <a:t>®</a:t>
            </a:r>
            <a:endParaRPr lang="fr-BE" baseline="300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2C5ED85-E770-4BE9-B774-BDF19F8C833F}"/>
              </a:ext>
            </a:extLst>
          </p:cNvPr>
          <p:cNvSpPr txBox="1"/>
          <p:nvPr/>
        </p:nvSpPr>
        <p:spPr>
          <a:xfrm>
            <a:off x="2841342" y="4165785"/>
            <a:ext cx="79845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200" dirty="0">
                <a:effectLst/>
                <a:latin typeface="Parisine Office Pro" panose="020B0503050000020004" pitchFamily="34" charset="0"/>
                <a:ea typeface="Calibri" panose="020F0502020204030204" pitchFamily="34" charset="0"/>
              </a:rPr>
              <a:t>Een nieuwe natuurlijke behandeling voor drukke kinderen.</a:t>
            </a:r>
            <a:endParaRPr lang="fr-BE" sz="3200" dirty="0">
              <a:latin typeface="Parisine Office Pro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5414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16AD83-3425-4995-9073-96960DAF2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err="1"/>
              <a:t>Drukke</a:t>
            </a:r>
            <a:r>
              <a:rPr lang="en-GB" sz="5400" dirty="0"/>
              <a:t> </a:t>
            </a:r>
            <a:r>
              <a:rPr lang="en-GB" sz="5400" dirty="0" err="1"/>
              <a:t>kinderen</a:t>
            </a:r>
            <a:r>
              <a:rPr lang="en-GB" sz="5400" dirty="0"/>
              <a:t> </a:t>
            </a:r>
            <a:endParaRPr lang="fr-BE" sz="54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8B05EB-AA85-446E-93EA-A904077046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8709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nl-NL" sz="2800" dirty="0" err="1"/>
              <a:t>Onaandachtigheid</a:t>
            </a:r>
            <a:r>
              <a:rPr lang="nl-NL" sz="2800" dirty="0"/>
              <a:t> en druk gedrag komen bij veel kinderen in meer of mindere mate voor.</a:t>
            </a:r>
          </a:p>
          <a:p>
            <a:pPr marL="0" indent="0">
              <a:buNone/>
            </a:pPr>
            <a:r>
              <a:rPr lang="nl-NL" sz="2800" dirty="0"/>
              <a:t>Mogelijke oorzaak? </a:t>
            </a:r>
          </a:p>
          <a:p>
            <a:pPr marL="0" indent="0">
              <a:buNone/>
            </a:pPr>
            <a:endParaRPr lang="nl-NL" sz="1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AB14CFF-F9C6-4624-AB84-67BE37B53318}"/>
              </a:ext>
            </a:extLst>
          </p:cNvPr>
          <p:cNvSpPr txBox="1"/>
          <p:nvPr/>
        </p:nvSpPr>
        <p:spPr>
          <a:xfrm>
            <a:off x="3726853" y="3960825"/>
            <a:ext cx="4738294" cy="64698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arisine Office Pro" panose="020B0503050000020004" pitchFamily="34" charset="0"/>
              </a:rPr>
              <a:t>Normale</a:t>
            </a:r>
            <a:r>
              <a:rPr lang="en-GB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risine Office Pro" panose="020B0503050000020004" pitchFamily="34" charset="0"/>
              </a:rPr>
              <a:t> </a:t>
            </a:r>
            <a:r>
              <a:rPr lang="en-GB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arisine Office Pro" panose="020B0503050000020004" pitchFamily="34" charset="0"/>
              </a:rPr>
              <a:t>ontwikkeling</a:t>
            </a:r>
            <a:endParaRPr lang="en-GB" sz="3200" b="1" dirty="0">
              <a:solidFill>
                <a:schemeClr val="tx1">
                  <a:lumMod val="85000"/>
                  <a:lumOff val="15000"/>
                </a:schemeClr>
              </a:solidFill>
              <a:latin typeface="Parisine Office Pro" panose="020B05030500000200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DF314F9-8B00-4286-B416-DE78B29474FF}"/>
              </a:ext>
            </a:extLst>
          </p:cNvPr>
          <p:cNvSpPr txBox="1"/>
          <p:nvPr/>
        </p:nvSpPr>
        <p:spPr>
          <a:xfrm>
            <a:off x="3726853" y="4843934"/>
            <a:ext cx="4738294" cy="6469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arisine Office Pro" panose="020B0503050000020004" pitchFamily="34" charset="0"/>
              </a:rPr>
              <a:t>Andere</a:t>
            </a:r>
            <a:r>
              <a:rPr lang="en-GB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risine Office Pro" panose="020B0503050000020004" pitchFamily="34" charset="0"/>
              </a:rPr>
              <a:t> </a:t>
            </a:r>
            <a:r>
              <a:rPr lang="en-GB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arisine Office Pro" panose="020B0503050000020004" pitchFamily="34" charset="0"/>
              </a:rPr>
              <a:t>problematiek</a:t>
            </a:r>
            <a:endParaRPr lang="en-GB" sz="3200" b="1" dirty="0">
              <a:solidFill>
                <a:schemeClr val="tx1">
                  <a:lumMod val="85000"/>
                  <a:lumOff val="15000"/>
                </a:schemeClr>
              </a:solidFill>
              <a:latin typeface="Parisine Office Pro" panose="020B05030500000200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19B5467-697E-4779-8ADB-EFEBE67BBE7C}"/>
              </a:ext>
            </a:extLst>
          </p:cNvPr>
          <p:cNvSpPr txBox="1"/>
          <p:nvPr/>
        </p:nvSpPr>
        <p:spPr>
          <a:xfrm>
            <a:off x="3726853" y="3133381"/>
            <a:ext cx="4738294" cy="646986"/>
          </a:xfrm>
          <a:prstGeom prst="roundRect">
            <a:avLst/>
          </a:prstGeom>
          <a:solidFill>
            <a:srgbClr val="A581C9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GB" sz="3200" b="1" dirty="0" err="1">
                <a:solidFill>
                  <a:schemeClr val="bg1"/>
                </a:solidFill>
                <a:latin typeface="Parisine Office Pro" panose="020B0503050000020004" pitchFamily="34" charset="0"/>
              </a:rPr>
              <a:t>Omgevingsfactoren</a:t>
            </a:r>
            <a:endParaRPr lang="en-GB" sz="3200" b="1" dirty="0">
              <a:solidFill>
                <a:schemeClr val="bg1"/>
              </a:solidFill>
              <a:latin typeface="Parisine Office Pro" panose="020B05030500000200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703CE11-E17C-4CDC-A601-F886E032F738}"/>
              </a:ext>
            </a:extLst>
          </p:cNvPr>
          <p:cNvSpPr txBox="1"/>
          <p:nvPr/>
        </p:nvSpPr>
        <p:spPr>
          <a:xfrm>
            <a:off x="1798745" y="5744219"/>
            <a:ext cx="57361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Grens</a:t>
            </a:r>
            <a:r>
              <a:rPr lang="en-GB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 </a:t>
            </a:r>
            <a:r>
              <a:rPr lang="en-GB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druk</a:t>
            </a:r>
            <a:r>
              <a:rPr lang="en-GB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 kind / AD(H)D ?</a:t>
            </a:r>
            <a:endParaRPr lang="fr-BE" sz="2400" b="1" dirty="0">
              <a:solidFill>
                <a:schemeClr val="tx1">
                  <a:lumMod val="75000"/>
                  <a:lumOff val="25000"/>
                </a:schemeClr>
              </a:solidFill>
              <a:latin typeface="Parisine Office Pro" panose="020B0503050000020004" pitchFamily="34" charset="0"/>
            </a:endParaRPr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F9BA23DF-F084-46DC-9E7B-85450D2E3A82}"/>
              </a:ext>
            </a:extLst>
          </p:cNvPr>
          <p:cNvSpPr/>
          <p:nvPr/>
        </p:nvSpPr>
        <p:spPr>
          <a:xfrm>
            <a:off x="1159511" y="5893902"/>
            <a:ext cx="639234" cy="1804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7805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16AD83-3425-4995-9073-96960DAF2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 err="1"/>
              <a:t>Drukke</a:t>
            </a:r>
            <a:r>
              <a:rPr lang="en-GB" sz="4800" dirty="0"/>
              <a:t> </a:t>
            </a:r>
            <a:r>
              <a:rPr lang="en-GB" sz="4800" dirty="0" err="1"/>
              <a:t>kinderen</a:t>
            </a:r>
            <a:r>
              <a:rPr lang="en-GB" sz="4800" dirty="0"/>
              <a:t> </a:t>
            </a:r>
            <a:endParaRPr lang="fr-BE" sz="48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8B05EB-AA85-446E-93EA-A904077046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nl-NL" sz="2800" dirty="0"/>
              <a:t>Mogelijke oorzaak? </a:t>
            </a:r>
          </a:p>
          <a:p>
            <a:pPr marL="0" indent="0">
              <a:buNone/>
            </a:pPr>
            <a:endParaRPr lang="nl-NL" sz="14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19B5467-697E-4779-8ADB-EFEBE67BBE7C}"/>
              </a:ext>
            </a:extLst>
          </p:cNvPr>
          <p:cNvSpPr txBox="1"/>
          <p:nvPr/>
        </p:nvSpPr>
        <p:spPr>
          <a:xfrm>
            <a:off x="3135040" y="1813123"/>
            <a:ext cx="5921919" cy="783193"/>
          </a:xfrm>
          <a:prstGeom prst="roundRect">
            <a:avLst/>
          </a:prstGeom>
          <a:solidFill>
            <a:srgbClr val="A581C9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GB" sz="4000" b="1" dirty="0" err="1">
                <a:solidFill>
                  <a:schemeClr val="bg1"/>
                </a:solidFill>
                <a:latin typeface="Parisine Office Pro" panose="020B0503050000020004" pitchFamily="34" charset="0"/>
              </a:rPr>
              <a:t>Omgevingsfactoren</a:t>
            </a:r>
            <a:endParaRPr lang="en-GB" sz="4000" b="1" dirty="0">
              <a:solidFill>
                <a:schemeClr val="bg1"/>
              </a:solidFill>
              <a:latin typeface="Parisine Office Pro" panose="020B05030500000200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1A6A41C-1871-4771-9D91-A98B1FD2E716}"/>
              </a:ext>
            </a:extLst>
          </p:cNvPr>
          <p:cNvSpPr txBox="1"/>
          <p:nvPr/>
        </p:nvSpPr>
        <p:spPr>
          <a:xfrm>
            <a:off x="910001" y="2794000"/>
            <a:ext cx="4677999" cy="510778"/>
          </a:xfrm>
          <a:prstGeom prst="roundRect">
            <a:avLst/>
          </a:prstGeom>
          <a:solidFill>
            <a:srgbClr val="A581C9">
              <a:alpha val="50196"/>
            </a:srgb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GB" sz="2400" b="1" dirty="0" err="1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Factoren</a:t>
            </a:r>
            <a:r>
              <a:rPr lang="en-GB" sz="2400" b="1" dirty="0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 in de </a:t>
            </a:r>
            <a:r>
              <a:rPr lang="en-GB" sz="2400" b="1" dirty="0" err="1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gezinssituaties</a:t>
            </a:r>
            <a:endParaRPr lang="en-GB" sz="2400" b="1" dirty="0">
              <a:solidFill>
                <a:schemeClr val="bg2">
                  <a:lumMod val="25000"/>
                </a:schemeClr>
              </a:solidFill>
              <a:latin typeface="Parisine Office Pro" panose="020B05030500000200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2387A5F-A4C1-44D1-9D61-8A74537805A4}"/>
              </a:ext>
            </a:extLst>
          </p:cNvPr>
          <p:cNvSpPr txBox="1"/>
          <p:nvPr/>
        </p:nvSpPr>
        <p:spPr>
          <a:xfrm>
            <a:off x="6131900" y="2778589"/>
            <a:ext cx="4677999" cy="510778"/>
          </a:xfrm>
          <a:prstGeom prst="roundRect">
            <a:avLst/>
          </a:prstGeom>
          <a:solidFill>
            <a:srgbClr val="A581C9">
              <a:alpha val="50196"/>
            </a:srgb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GB" sz="2400" b="1" dirty="0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Grote </a:t>
            </a:r>
            <a:r>
              <a:rPr lang="en-GB" sz="2400" b="1" dirty="0" err="1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levensgebeurtenissen</a:t>
            </a:r>
            <a:endParaRPr lang="en-GB" sz="2400" b="1" dirty="0">
              <a:solidFill>
                <a:schemeClr val="bg2">
                  <a:lumMod val="25000"/>
                </a:schemeClr>
              </a:solidFill>
              <a:latin typeface="Parisine Office Pro" panose="020B05030500000200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AB61969-9AC4-48CD-ACE1-7E8F3099174B}"/>
              </a:ext>
            </a:extLst>
          </p:cNvPr>
          <p:cNvSpPr txBox="1"/>
          <p:nvPr/>
        </p:nvSpPr>
        <p:spPr>
          <a:xfrm>
            <a:off x="910000" y="4837973"/>
            <a:ext cx="4677999" cy="510778"/>
          </a:xfrm>
          <a:prstGeom prst="roundRect">
            <a:avLst/>
          </a:prstGeom>
          <a:solidFill>
            <a:srgbClr val="A581C9">
              <a:alpha val="50196"/>
            </a:srgb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GB" sz="2400" b="1" dirty="0" err="1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Problemen</a:t>
            </a:r>
            <a:r>
              <a:rPr lang="en-GB" sz="2400" b="1" dirty="0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 met </a:t>
            </a:r>
            <a:r>
              <a:rPr lang="en-GB" sz="2400" b="1" dirty="0" err="1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leeftijdsgenoten</a:t>
            </a:r>
            <a:endParaRPr lang="en-GB" sz="2400" b="1" dirty="0">
              <a:solidFill>
                <a:schemeClr val="bg2">
                  <a:lumMod val="25000"/>
                </a:schemeClr>
              </a:solidFill>
              <a:latin typeface="Parisine Office Pro" panose="020B05030500000200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3B53502-54F3-4EFD-B05B-99F4C6B8AEB6}"/>
              </a:ext>
            </a:extLst>
          </p:cNvPr>
          <p:cNvSpPr txBox="1"/>
          <p:nvPr/>
        </p:nvSpPr>
        <p:spPr>
          <a:xfrm>
            <a:off x="6131900" y="4828513"/>
            <a:ext cx="4677999" cy="510778"/>
          </a:xfrm>
          <a:prstGeom prst="roundRect">
            <a:avLst/>
          </a:prstGeom>
          <a:solidFill>
            <a:srgbClr val="A581C9">
              <a:alpha val="50196"/>
            </a:srgb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GB" sz="2400" b="1" dirty="0" err="1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Problemen</a:t>
            </a:r>
            <a:r>
              <a:rPr lang="en-GB" sz="2400" b="1" dirty="0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 in de </a:t>
            </a:r>
            <a:r>
              <a:rPr lang="en-GB" sz="2400" b="1" dirty="0" err="1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leeromgeving</a:t>
            </a:r>
            <a:endParaRPr lang="en-GB" sz="2400" b="1" dirty="0">
              <a:solidFill>
                <a:schemeClr val="bg2">
                  <a:lumMod val="25000"/>
                </a:schemeClr>
              </a:solidFill>
              <a:latin typeface="Parisine Office Pro" panose="020B05030500000200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082AF13-F0BE-4C3C-9D87-325292F4B3BC}"/>
              </a:ext>
            </a:extLst>
          </p:cNvPr>
          <p:cNvSpPr txBox="1"/>
          <p:nvPr/>
        </p:nvSpPr>
        <p:spPr>
          <a:xfrm>
            <a:off x="1016000" y="5408382"/>
            <a:ext cx="2984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Ruzie</a:t>
            </a:r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 met </a:t>
            </a:r>
            <a:r>
              <a:rPr lang="en-GB" dirty="0" err="1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vrienden</a:t>
            </a:r>
            <a:endParaRPr lang="en-GB" dirty="0">
              <a:solidFill>
                <a:schemeClr val="bg2">
                  <a:lumMod val="25000"/>
                </a:schemeClr>
              </a:solidFill>
              <a:latin typeface="Parisine Office Pro" panose="020B05030500000200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Pesterijen</a:t>
            </a:r>
            <a:endParaRPr lang="en-GB" dirty="0">
              <a:solidFill>
                <a:schemeClr val="bg2">
                  <a:lumMod val="25000"/>
                </a:schemeClr>
              </a:solidFill>
              <a:latin typeface="Parisine Office Pro" panose="020B05030500000200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…</a:t>
            </a:r>
            <a:endParaRPr lang="fr-BE" dirty="0">
              <a:solidFill>
                <a:schemeClr val="bg2">
                  <a:lumMod val="25000"/>
                </a:schemeClr>
              </a:solidFill>
              <a:latin typeface="Parisine Office Pro" panose="020B05030500000200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32514F1-9F9D-46BC-97A1-D7420C07FBCE}"/>
              </a:ext>
            </a:extLst>
          </p:cNvPr>
          <p:cNvSpPr txBox="1"/>
          <p:nvPr/>
        </p:nvSpPr>
        <p:spPr>
          <a:xfrm>
            <a:off x="6407152" y="5372333"/>
            <a:ext cx="4768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Onaangepaste</a:t>
            </a:r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 </a:t>
            </a:r>
            <a:r>
              <a:rPr lang="en-GB" dirty="0" err="1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leeromgeving</a:t>
            </a:r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 (</a:t>
            </a:r>
            <a:r>
              <a:rPr lang="en-GB" dirty="0" err="1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overpresteren</a:t>
            </a:r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…</a:t>
            </a:r>
            <a:endParaRPr lang="fr-BE" dirty="0">
              <a:solidFill>
                <a:schemeClr val="bg2">
                  <a:lumMod val="25000"/>
                </a:schemeClr>
              </a:solidFill>
              <a:latin typeface="Parisine Office Pro" panose="020B05030500000200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8E5661D-9C1C-4485-B5C6-C896C50B8990}"/>
              </a:ext>
            </a:extLst>
          </p:cNvPr>
          <p:cNvSpPr txBox="1"/>
          <p:nvPr/>
        </p:nvSpPr>
        <p:spPr>
          <a:xfrm>
            <a:off x="1067773" y="3327563"/>
            <a:ext cx="43624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b="0" i="0" dirty="0">
                <a:solidFill>
                  <a:schemeClr val="bg2">
                    <a:lumMod val="25000"/>
                  </a:schemeClr>
                </a:solidFill>
                <a:effectLst/>
                <a:latin typeface="Parisine Office Pro" panose="020B0503050000020004" pitchFamily="34" charset="0"/>
              </a:rPr>
              <a:t>Hoge mate van conflict in gezin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b="0" i="0" dirty="0">
                <a:solidFill>
                  <a:schemeClr val="bg2">
                    <a:lumMod val="25000"/>
                  </a:schemeClr>
                </a:solidFill>
                <a:effectLst/>
                <a:latin typeface="Parisine Office Pro" panose="020B0503050000020004" pitchFamily="34" charset="0"/>
              </a:rPr>
              <a:t>Hoge mate van stress in gezin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b="0" i="0" dirty="0">
                <a:solidFill>
                  <a:schemeClr val="bg2">
                    <a:lumMod val="25000"/>
                  </a:schemeClr>
                </a:solidFill>
                <a:effectLst/>
                <a:latin typeface="Parisine Office Pro" panose="020B0503050000020004" pitchFamily="34" charset="0"/>
              </a:rPr>
              <a:t>Mishandeling, misbruik, verwaarlozing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b="0" i="0" dirty="0">
                <a:solidFill>
                  <a:schemeClr val="bg2">
                    <a:lumMod val="25000"/>
                  </a:schemeClr>
                </a:solidFill>
                <a:effectLst/>
                <a:latin typeface="Parisine Office Pro" panose="020B0503050000020004" pitchFamily="34" charset="0"/>
              </a:rPr>
              <a:t>…</a:t>
            </a:r>
          </a:p>
          <a:p>
            <a:endParaRPr lang="fr-BE" dirty="0">
              <a:solidFill>
                <a:schemeClr val="bg2">
                  <a:lumMod val="25000"/>
                </a:schemeClr>
              </a:solidFill>
              <a:latin typeface="Parisine Office Pro" panose="020B05030500000200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FA17324-DFD2-4892-AFC9-71BA91D2A034}"/>
              </a:ext>
            </a:extLst>
          </p:cNvPr>
          <p:cNvSpPr txBox="1"/>
          <p:nvPr/>
        </p:nvSpPr>
        <p:spPr>
          <a:xfrm>
            <a:off x="6519247" y="3289367"/>
            <a:ext cx="43624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b="0" i="0" dirty="0">
                <a:solidFill>
                  <a:schemeClr val="bg2">
                    <a:lumMod val="25000"/>
                  </a:schemeClr>
                </a:solidFill>
                <a:effectLst/>
                <a:latin typeface="Parisine Office Pro" panose="020B0503050000020004" pitchFamily="34" charset="0"/>
              </a:rPr>
              <a:t>Echtscheiding</a:t>
            </a:r>
            <a:endParaRPr lang="nl-NL" dirty="0">
              <a:solidFill>
                <a:schemeClr val="bg2">
                  <a:lumMod val="25000"/>
                </a:schemeClr>
              </a:solidFill>
              <a:latin typeface="Parisine Office Pro" panose="020B05030500000200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b="0" i="0" dirty="0">
                <a:solidFill>
                  <a:schemeClr val="bg2">
                    <a:lumMod val="25000"/>
                  </a:schemeClr>
                </a:solidFill>
                <a:effectLst/>
                <a:latin typeface="Parisine Office Pro" panose="020B0503050000020004" pitchFamily="34" charset="0"/>
              </a:rPr>
              <a:t>Verhuis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Verandering van school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b="0" i="0" dirty="0">
                <a:solidFill>
                  <a:schemeClr val="bg2">
                    <a:lumMod val="25000"/>
                  </a:schemeClr>
                </a:solidFill>
                <a:effectLst/>
                <a:latin typeface="Parisine Office Pro" panose="020B0503050000020004" pitchFamily="34" charset="0"/>
              </a:rPr>
              <a:t>Nieuw broertje of zusje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b="0" i="0" dirty="0">
                <a:solidFill>
                  <a:schemeClr val="bg2">
                    <a:lumMod val="25000"/>
                  </a:schemeClr>
                </a:solidFill>
                <a:effectLst/>
                <a:latin typeface="Parisine Office Pro" panose="020B0503050000020004" pitchFamily="34" charset="0"/>
              </a:rPr>
              <a:t>…</a:t>
            </a:r>
          </a:p>
          <a:p>
            <a:endParaRPr lang="fr-BE" dirty="0">
              <a:solidFill>
                <a:schemeClr val="bg2">
                  <a:lumMod val="25000"/>
                </a:schemeClr>
              </a:solidFill>
              <a:latin typeface="Parisine Office Pro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78187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16AD83-3425-4995-9073-96960DAF2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 err="1"/>
              <a:t>Drukke</a:t>
            </a:r>
            <a:r>
              <a:rPr lang="en-GB" sz="4800" dirty="0"/>
              <a:t> </a:t>
            </a:r>
            <a:r>
              <a:rPr lang="en-GB" sz="4800" dirty="0" err="1"/>
              <a:t>kinderen</a:t>
            </a:r>
            <a:r>
              <a:rPr lang="en-GB" sz="4800" dirty="0"/>
              <a:t> </a:t>
            </a:r>
            <a:endParaRPr lang="fr-BE" sz="48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8B05EB-AA85-446E-93EA-A904077046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3056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nl-NL" sz="2800" dirty="0"/>
              <a:t>Mogelijke oorzaak? </a:t>
            </a:r>
          </a:p>
          <a:p>
            <a:pPr marL="0" indent="0">
              <a:buNone/>
            </a:pPr>
            <a:endParaRPr lang="nl-NL" sz="14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19B5467-697E-4779-8ADB-EFEBE67BBE7C}"/>
              </a:ext>
            </a:extLst>
          </p:cNvPr>
          <p:cNvSpPr txBox="1"/>
          <p:nvPr/>
        </p:nvSpPr>
        <p:spPr>
          <a:xfrm>
            <a:off x="3135040" y="2149829"/>
            <a:ext cx="5921919" cy="78319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GB" sz="4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arisine Office Pro" panose="020B0503050000020004" pitchFamily="34" charset="0"/>
              </a:rPr>
              <a:t>Normale</a:t>
            </a:r>
            <a:r>
              <a:rPr lang="en-GB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risine Office Pro" panose="020B0503050000020004" pitchFamily="34" charset="0"/>
              </a:rPr>
              <a:t> </a:t>
            </a:r>
            <a:r>
              <a:rPr lang="en-GB" sz="4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arisine Office Pro" panose="020B0503050000020004" pitchFamily="34" charset="0"/>
              </a:rPr>
              <a:t>ontwikkeling</a:t>
            </a:r>
            <a:endParaRPr lang="en-GB" sz="4000" b="1" dirty="0">
              <a:solidFill>
                <a:schemeClr val="tx1">
                  <a:lumMod val="85000"/>
                  <a:lumOff val="15000"/>
                </a:schemeClr>
              </a:solidFill>
              <a:latin typeface="Parisine Office Pro" panose="020B05030500000200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1A6A41C-1871-4771-9D91-A98B1FD2E716}"/>
              </a:ext>
            </a:extLst>
          </p:cNvPr>
          <p:cNvSpPr txBox="1"/>
          <p:nvPr/>
        </p:nvSpPr>
        <p:spPr>
          <a:xfrm>
            <a:off x="910001" y="3196129"/>
            <a:ext cx="4677999" cy="510778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196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GB" sz="2400" b="1" dirty="0" err="1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Leeftijd</a:t>
            </a:r>
            <a:endParaRPr lang="en-GB" sz="2400" b="1" dirty="0">
              <a:solidFill>
                <a:schemeClr val="bg2">
                  <a:lumMod val="25000"/>
                </a:schemeClr>
              </a:solidFill>
              <a:latin typeface="Parisine Office Pro" panose="020B05030500000200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2387A5F-A4C1-44D1-9D61-8A74537805A4}"/>
              </a:ext>
            </a:extLst>
          </p:cNvPr>
          <p:cNvSpPr txBox="1"/>
          <p:nvPr/>
        </p:nvSpPr>
        <p:spPr>
          <a:xfrm>
            <a:off x="909999" y="4822312"/>
            <a:ext cx="4677999" cy="510778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196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GB" sz="2400" b="1" dirty="0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Temperament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AB61969-9AC4-48CD-ACE1-7E8F3099174B}"/>
              </a:ext>
            </a:extLst>
          </p:cNvPr>
          <p:cNvSpPr txBox="1"/>
          <p:nvPr/>
        </p:nvSpPr>
        <p:spPr>
          <a:xfrm>
            <a:off x="6289673" y="3213592"/>
            <a:ext cx="4677999" cy="510778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196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GB" sz="2400" b="1" dirty="0" err="1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Variabele</a:t>
            </a:r>
            <a:r>
              <a:rPr lang="en-GB" sz="2400" b="1" dirty="0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 </a:t>
            </a:r>
            <a:r>
              <a:rPr lang="en-GB" sz="2400" b="1" dirty="0" err="1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leersnelheden</a:t>
            </a:r>
            <a:endParaRPr lang="en-GB" sz="2400" b="1" dirty="0">
              <a:solidFill>
                <a:schemeClr val="bg2">
                  <a:lumMod val="25000"/>
                </a:schemeClr>
              </a:solidFill>
              <a:latin typeface="Parisine Office Pro" panose="020B05030500000200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082AF13-F0BE-4C3C-9D87-325292F4B3BC}"/>
              </a:ext>
            </a:extLst>
          </p:cNvPr>
          <p:cNvSpPr txBox="1"/>
          <p:nvPr/>
        </p:nvSpPr>
        <p:spPr>
          <a:xfrm>
            <a:off x="6552228" y="3937097"/>
            <a:ext cx="457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Elk kind leert op zijn eigen tempo en dat kan tot frustratie leiden.</a:t>
            </a:r>
            <a:endParaRPr lang="fr-BE" dirty="0">
              <a:solidFill>
                <a:schemeClr val="bg2">
                  <a:lumMod val="25000"/>
                </a:schemeClr>
              </a:solidFill>
              <a:latin typeface="Parisine Office Pro" panose="020B05030500000200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8E5661D-9C1C-4485-B5C6-C896C50B8990}"/>
              </a:ext>
            </a:extLst>
          </p:cNvPr>
          <p:cNvSpPr txBox="1"/>
          <p:nvPr/>
        </p:nvSpPr>
        <p:spPr>
          <a:xfrm>
            <a:off x="1067773" y="3907500"/>
            <a:ext cx="4362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b="0" i="0" dirty="0">
                <a:solidFill>
                  <a:schemeClr val="bg2">
                    <a:lumMod val="25000"/>
                  </a:schemeClr>
                </a:solidFill>
                <a:effectLst/>
                <a:latin typeface="Parisine Office Pro" panose="020B0503050000020004" pitchFamily="34" charset="0"/>
              </a:rPr>
              <a:t>Frontale functies ontwikkelen zich tussen de leeftijd van 3 en 5 jaar</a:t>
            </a:r>
          </a:p>
          <a:p>
            <a:endParaRPr lang="fr-BE" dirty="0">
              <a:solidFill>
                <a:schemeClr val="bg2">
                  <a:lumMod val="25000"/>
                </a:schemeClr>
              </a:solidFill>
              <a:latin typeface="Parisine Office Pro" panose="020B05030500000200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FA17324-DFD2-4892-AFC9-71BA91D2A034}"/>
              </a:ext>
            </a:extLst>
          </p:cNvPr>
          <p:cNvSpPr txBox="1"/>
          <p:nvPr/>
        </p:nvSpPr>
        <p:spPr>
          <a:xfrm>
            <a:off x="1067772" y="5451170"/>
            <a:ext cx="4362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Elk kind heeft een eigen temperament</a:t>
            </a:r>
          </a:p>
          <a:p>
            <a:endParaRPr lang="fr-BE" dirty="0">
              <a:solidFill>
                <a:schemeClr val="bg2">
                  <a:lumMod val="25000"/>
                </a:schemeClr>
              </a:solidFill>
              <a:latin typeface="Parisine Office Pro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6883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16AD83-3425-4995-9073-96960DAF2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 err="1"/>
              <a:t>Drukke</a:t>
            </a:r>
            <a:r>
              <a:rPr lang="en-GB" sz="4800" dirty="0"/>
              <a:t> </a:t>
            </a:r>
            <a:r>
              <a:rPr lang="en-GB" sz="4800" dirty="0" err="1"/>
              <a:t>kinderen</a:t>
            </a:r>
            <a:r>
              <a:rPr lang="en-GB" sz="4800" dirty="0"/>
              <a:t> </a:t>
            </a:r>
            <a:endParaRPr lang="fr-BE" sz="48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8B05EB-AA85-446E-93EA-A904077046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3312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nl-NL" sz="2800" dirty="0"/>
              <a:t>Mogelijke oorzaak? </a:t>
            </a:r>
          </a:p>
          <a:p>
            <a:pPr marL="0" indent="0">
              <a:buNone/>
            </a:pPr>
            <a:endParaRPr lang="nl-NL" sz="14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19B5467-697E-4779-8ADB-EFEBE67BBE7C}"/>
              </a:ext>
            </a:extLst>
          </p:cNvPr>
          <p:cNvSpPr txBox="1"/>
          <p:nvPr/>
        </p:nvSpPr>
        <p:spPr>
          <a:xfrm>
            <a:off x="3135040" y="1848601"/>
            <a:ext cx="5921919" cy="71508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GB" sz="3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arisine Office Pro" panose="020B0503050000020004" pitchFamily="34" charset="0"/>
              </a:rPr>
              <a:t>Andere</a:t>
            </a:r>
            <a:r>
              <a:rPr lang="en-GB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risine Office Pro" panose="020B0503050000020004" pitchFamily="34" charset="0"/>
              </a:rPr>
              <a:t> </a:t>
            </a:r>
            <a:r>
              <a:rPr lang="en-GB" sz="3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arisine Office Pro" panose="020B0503050000020004" pitchFamily="34" charset="0"/>
              </a:rPr>
              <a:t>problematiek</a:t>
            </a:r>
            <a:endParaRPr lang="en-GB" sz="3600" b="1" dirty="0">
              <a:solidFill>
                <a:schemeClr val="tx1">
                  <a:lumMod val="85000"/>
                  <a:lumOff val="15000"/>
                </a:schemeClr>
              </a:solidFill>
              <a:latin typeface="Parisine Office Pro" panose="020B05030500000200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1A6A41C-1871-4771-9D91-A98B1FD2E716}"/>
              </a:ext>
            </a:extLst>
          </p:cNvPr>
          <p:cNvSpPr txBox="1"/>
          <p:nvPr/>
        </p:nvSpPr>
        <p:spPr>
          <a:xfrm>
            <a:off x="910001" y="2835727"/>
            <a:ext cx="4677999" cy="408623"/>
          </a:xfrm>
          <a:prstGeom prst="roundRect">
            <a:avLst/>
          </a:prstGeom>
          <a:solidFill>
            <a:schemeClr val="accent1">
              <a:lumMod val="40000"/>
              <a:lumOff val="60000"/>
              <a:alpha val="50196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GB" b="1" dirty="0" err="1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Onderliggende</a:t>
            </a:r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 diagnose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2387A5F-A4C1-44D1-9D61-8A74537805A4}"/>
              </a:ext>
            </a:extLst>
          </p:cNvPr>
          <p:cNvSpPr txBox="1"/>
          <p:nvPr/>
        </p:nvSpPr>
        <p:spPr>
          <a:xfrm>
            <a:off x="909999" y="4760492"/>
            <a:ext cx="4677999" cy="408623"/>
          </a:xfrm>
          <a:prstGeom prst="roundRect">
            <a:avLst/>
          </a:prstGeom>
          <a:solidFill>
            <a:schemeClr val="accent1">
              <a:lumMod val="40000"/>
              <a:lumOff val="60000"/>
              <a:alpha val="50196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GB" b="1" dirty="0" err="1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Neurobiologische</a:t>
            </a:r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 </a:t>
            </a:r>
            <a:r>
              <a:rPr lang="en-GB" b="1" dirty="0" err="1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ontwikkelingsstoornis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Parisine Office Pro" panose="020B05030500000200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AB61969-9AC4-48CD-ACE1-7E8F3099174B}"/>
              </a:ext>
            </a:extLst>
          </p:cNvPr>
          <p:cNvSpPr txBox="1"/>
          <p:nvPr/>
        </p:nvSpPr>
        <p:spPr>
          <a:xfrm>
            <a:off x="6289673" y="2837950"/>
            <a:ext cx="4677999" cy="408623"/>
          </a:xfrm>
          <a:prstGeom prst="roundRect">
            <a:avLst/>
          </a:prstGeom>
          <a:solidFill>
            <a:schemeClr val="accent1">
              <a:lumMod val="40000"/>
              <a:lumOff val="60000"/>
              <a:alpha val="50196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Medical mimics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082AF13-F0BE-4C3C-9D87-325292F4B3BC}"/>
              </a:ext>
            </a:extLst>
          </p:cNvPr>
          <p:cNvSpPr txBox="1"/>
          <p:nvPr/>
        </p:nvSpPr>
        <p:spPr>
          <a:xfrm>
            <a:off x="6552229" y="3268775"/>
            <a:ext cx="45719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err="1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Epilepsie</a:t>
            </a:r>
            <a:endParaRPr lang="en-GB" sz="1600" dirty="0">
              <a:solidFill>
                <a:schemeClr val="bg2">
                  <a:lumMod val="25000"/>
                </a:schemeClr>
              </a:solidFill>
              <a:latin typeface="Parisine Office Pro" panose="020B05030500000200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err="1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Slaapstoornissen</a:t>
            </a:r>
            <a:endParaRPr lang="en-GB" sz="1600" dirty="0">
              <a:solidFill>
                <a:schemeClr val="bg2">
                  <a:lumMod val="25000"/>
                </a:schemeClr>
              </a:solidFill>
              <a:latin typeface="Parisine Office Pro" panose="020B05030500000200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err="1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Schildklierafwijkingen</a:t>
            </a:r>
            <a:endParaRPr lang="en-GB" sz="1600" dirty="0">
              <a:solidFill>
                <a:schemeClr val="bg2">
                  <a:lumMod val="25000"/>
                </a:schemeClr>
              </a:solidFill>
              <a:latin typeface="Parisine Office Pro" panose="020B05030500000200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err="1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Hypoglycemie</a:t>
            </a:r>
            <a:endParaRPr lang="en-GB" sz="1600" dirty="0">
              <a:solidFill>
                <a:schemeClr val="bg2">
                  <a:lumMod val="25000"/>
                </a:schemeClr>
              </a:solidFill>
              <a:latin typeface="Parisine Office Pro" panose="020B05030500000200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…</a:t>
            </a:r>
          </a:p>
          <a:p>
            <a:endParaRPr lang="fr-BE" sz="1600" dirty="0">
              <a:solidFill>
                <a:schemeClr val="bg2">
                  <a:lumMod val="25000"/>
                </a:schemeClr>
              </a:solidFill>
              <a:latin typeface="Parisine Office Pro" panose="020B05030500000200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8E5661D-9C1C-4485-B5C6-C896C50B8990}"/>
              </a:ext>
            </a:extLst>
          </p:cNvPr>
          <p:cNvSpPr txBox="1"/>
          <p:nvPr/>
        </p:nvSpPr>
        <p:spPr>
          <a:xfrm>
            <a:off x="1067772" y="3268775"/>
            <a:ext cx="43624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Hersentrauma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sz="1600" b="0" i="0" dirty="0">
                <a:solidFill>
                  <a:schemeClr val="bg2">
                    <a:lumMod val="25000"/>
                  </a:schemeClr>
                </a:solidFill>
                <a:effectLst/>
                <a:latin typeface="Parisine Office Pro" panose="020B0503050000020004" pitchFamily="34" charset="0"/>
              </a:rPr>
              <a:t>Chromosoomafwijkingen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Pre- &amp; postnatale intoxicaties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sz="1600" b="0" i="0" dirty="0">
                <a:solidFill>
                  <a:schemeClr val="bg2">
                    <a:lumMod val="25000"/>
                  </a:schemeClr>
                </a:solidFill>
                <a:effectLst/>
                <a:latin typeface="Parisine Office Pro" panose="020B0503050000020004" pitchFamily="34" charset="0"/>
              </a:rPr>
              <a:t>Genetische syndromen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…</a:t>
            </a:r>
            <a:endParaRPr lang="nl-NL" sz="1600" b="0" i="0" dirty="0">
              <a:solidFill>
                <a:schemeClr val="bg2">
                  <a:lumMod val="25000"/>
                </a:schemeClr>
              </a:solidFill>
              <a:effectLst/>
              <a:latin typeface="Parisine Office Pro" panose="020B0503050000020004" pitchFamily="34" charset="0"/>
            </a:endParaRPr>
          </a:p>
          <a:p>
            <a:endParaRPr lang="fr-BE" sz="1600" dirty="0">
              <a:solidFill>
                <a:schemeClr val="bg2">
                  <a:lumMod val="25000"/>
                </a:schemeClr>
              </a:solidFill>
              <a:latin typeface="Parisine Office Pro" panose="020B05030500000200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FA17324-DFD2-4892-AFC9-71BA91D2A034}"/>
              </a:ext>
            </a:extLst>
          </p:cNvPr>
          <p:cNvSpPr txBox="1"/>
          <p:nvPr/>
        </p:nvSpPr>
        <p:spPr>
          <a:xfrm>
            <a:off x="1067772" y="5176624"/>
            <a:ext cx="43624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Verstandelijke beperking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Autismespectrumstoornissen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Communicatiestoornissen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…</a:t>
            </a:r>
          </a:p>
          <a:p>
            <a:endParaRPr lang="fr-BE" dirty="0">
              <a:solidFill>
                <a:schemeClr val="bg2">
                  <a:lumMod val="25000"/>
                </a:schemeClr>
              </a:solidFill>
              <a:latin typeface="Parisine Office Pro" panose="020B05030500000200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79B3FCF-CA6F-4CB8-B301-7E99BE3FF955}"/>
              </a:ext>
            </a:extLst>
          </p:cNvPr>
          <p:cNvSpPr txBox="1"/>
          <p:nvPr/>
        </p:nvSpPr>
        <p:spPr>
          <a:xfrm>
            <a:off x="6289673" y="4769122"/>
            <a:ext cx="4677999" cy="408623"/>
          </a:xfrm>
          <a:prstGeom prst="roundRect">
            <a:avLst/>
          </a:prstGeom>
          <a:solidFill>
            <a:schemeClr val="accent1">
              <a:lumMod val="40000"/>
              <a:lumOff val="60000"/>
              <a:alpha val="50196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GB" b="1" dirty="0" err="1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Psychiatrische</a:t>
            </a:r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 </a:t>
            </a:r>
            <a:r>
              <a:rPr lang="en-GB" b="1" dirty="0" err="1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ontwikkelingsstoornis</a:t>
            </a:r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06F1D6-B326-4102-A9A2-6E0EFC7C88F9}"/>
              </a:ext>
            </a:extLst>
          </p:cNvPr>
          <p:cNvSpPr txBox="1"/>
          <p:nvPr/>
        </p:nvSpPr>
        <p:spPr>
          <a:xfrm>
            <a:off x="6430794" y="5157772"/>
            <a:ext cx="48148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Angststoornissen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Bipolaire stoornis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Depressieve stoornis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r-BE" dirty="0">
                <a:solidFill>
                  <a:schemeClr val="bg2">
                    <a:lumMod val="25000"/>
                  </a:schemeClr>
                </a:solidFill>
                <a:latin typeface="Parisine Office Pro" panose="020B0503050000020004" pitchFamily="34" charset="0"/>
              </a:rPr>
              <a:t>…</a:t>
            </a:r>
            <a:endParaRPr lang="nl-NL" dirty="0">
              <a:solidFill>
                <a:schemeClr val="bg2">
                  <a:lumMod val="25000"/>
                </a:schemeClr>
              </a:solidFill>
              <a:latin typeface="Parisine Office Pro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29113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16AD83-3425-4995-9073-96960DAF2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 err="1"/>
              <a:t>Gewoon</a:t>
            </a:r>
            <a:r>
              <a:rPr lang="en-GB" sz="4800" dirty="0"/>
              <a:t> </a:t>
            </a:r>
            <a:r>
              <a:rPr lang="en-GB" sz="4800" dirty="0" err="1"/>
              <a:t>druk</a:t>
            </a:r>
            <a:r>
              <a:rPr lang="en-GB" sz="4800" dirty="0"/>
              <a:t> of AD(H)D?</a:t>
            </a:r>
            <a:endParaRPr lang="fr-BE" sz="48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8B05EB-AA85-446E-93EA-A904077046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7573"/>
            <a:ext cx="10974049" cy="5455301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nl-NL" sz="2400" i="1" dirty="0">
                <a:effectLst/>
              </a:rPr>
              <a:t>Waar trekken </a:t>
            </a:r>
            <a:r>
              <a:rPr lang="nl-NL" sz="2400" i="1" dirty="0"/>
              <a:t>we de grens? Niet elk druk kind heeft ADHD...</a:t>
            </a:r>
          </a:p>
          <a:p>
            <a:pPr marL="0" indent="0">
              <a:spcBef>
                <a:spcPts val="0"/>
              </a:spcBef>
              <a:buNone/>
            </a:pPr>
            <a:endParaRPr lang="nl-NL" sz="2400" i="1" dirty="0">
              <a:effectLst/>
            </a:endParaRPr>
          </a:p>
          <a:p>
            <a:pPr>
              <a:spcBef>
                <a:spcPts val="0"/>
              </a:spcBef>
            </a:pPr>
            <a:r>
              <a:rPr lang="nl-NL" sz="2400" b="1" i="0" dirty="0">
                <a:effectLst/>
              </a:rPr>
              <a:t>Probleem? </a:t>
            </a:r>
          </a:p>
          <a:p>
            <a:pPr marL="0" indent="0">
              <a:spcBef>
                <a:spcPts val="1800"/>
              </a:spcBef>
              <a:spcAft>
                <a:spcPts val="600"/>
              </a:spcAft>
              <a:buNone/>
            </a:pPr>
            <a:r>
              <a:rPr lang="nl-NL" sz="2400" b="0" i="0" dirty="0">
                <a:effectLst/>
              </a:rPr>
              <a:t>Bij een te</a:t>
            </a:r>
            <a:r>
              <a:rPr lang="nl-NL" sz="2400" dirty="0"/>
              <a:t> snelle diagnose ADHD -&gt; risico op problematisering van normaal gedrag.</a:t>
            </a:r>
          </a:p>
          <a:p>
            <a:pPr>
              <a:spcBef>
                <a:spcPts val="1800"/>
              </a:spcBef>
              <a:spcAft>
                <a:spcPts val="600"/>
              </a:spcAft>
            </a:pPr>
            <a:r>
              <a:rPr lang="nl-NL" sz="2400" b="1" dirty="0"/>
              <a:t>Screening?</a:t>
            </a:r>
          </a:p>
          <a:p>
            <a:pPr marL="0" indent="0">
              <a:buNone/>
            </a:pPr>
            <a:r>
              <a:rPr lang="nl-NL" sz="2400" dirty="0"/>
              <a:t>*Bij voldoende ernstige symptomen  -&gt; ADHD? </a:t>
            </a:r>
          </a:p>
          <a:p>
            <a:pPr marL="0" indent="0">
              <a:buNone/>
            </a:pPr>
            <a:r>
              <a:rPr lang="nl-NL" sz="2400" dirty="0"/>
              <a:t>	</a:t>
            </a:r>
            <a:r>
              <a:rPr lang="nl-NL" sz="2400" i="1" dirty="0"/>
              <a:t>- voldoende lang aanwezig</a:t>
            </a:r>
          </a:p>
          <a:p>
            <a:pPr marL="0" indent="0">
              <a:buNone/>
            </a:pPr>
            <a:r>
              <a:rPr lang="nl-NL" sz="2400" i="1" dirty="0"/>
              <a:t>	- negatieve impact op functioneren</a:t>
            </a:r>
          </a:p>
          <a:p>
            <a:pPr marL="0" indent="0">
              <a:buNone/>
            </a:pPr>
            <a:r>
              <a:rPr lang="nl-NL" sz="2400" dirty="0"/>
              <a:t>*Uitsluitend a.d.h.v. een uitgebreid diagnostisch onderzoek: </a:t>
            </a:r>
          </a:p>
          <a:p>
            <a:pPr marL="0" indent="0">
              <a:buNone/>
            </a:pPr>
            <a:r>
              <a:rPr lang="nl-NL" sz="2400" b="1" dirty="0"/>
              <a:t>	Observatie gedrag ~ ADHD ? </a:t>
            </a:r>
          </a:p>
          <a:p>
            <a:pPr marL="0" indent="0">
              <a:buNone/>
            </a:pPr>
            <a:r>
              <a:rPr lang="nl-NL" sz="2400" b="1" dirty="0"/>
              <a:t>	</a:t>
            </a:r>
            <a:r>
              <a:rPr lang="nl-NL" sz="2400" dirty="0"/>
              <a:t>Volgens DSM-5 richtlijnen door deskundigen</a:t>
            </a:r>
            <a:endParaRPr lang="fr-BE" sz="2400" dirty="0"/>
          </a:p>
        </p:txBody>
      </p:sp>
      <p:sp>
        <p:nvSpPr>
          <p:cNvPr id="4" name="Flèche : droite 3">
            <a:extLst>
              <a:ext uri="{FF2B5EF4-FFF2-40B4-BE49-F238E27FC236}">
                <a16:creationId xmlns:a16="http://schemas.microsoft.com/office/drawing/2014/main" id="{E1B6221E-F071-4446-9387-FF60E6756B84}"/>
              </a:ext>
            </a:extLst>
          </p:cNvPr>
          <p:cNvSpPr/>
          <p:nvPr/>
        </p:nvSpPr>
        <p:spPr>
          <a:xfrm flipV="1">
            <a:off x="1159154" y="5352479"/>
            <a:ext cx="495301" cy="2476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41455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D4D58E16-2153-91AF-256F-32C1A80308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8477" y="1704364"/>
            <a:ext cx="11021009" cy="4878062"/>
          </a:xfrm>
        </p:spPr>
        <p:txBody>
          <a:bodyPr>
            <a:normAutofit/>
          </a:bodyPr>
          <a:lstStyle/>
          <a:p>
            <a:r>
              <a:rPr lang="nl-NL" sz="2400" dirty="0"/>
              <a:t>De prevalentie van AD(H)D onder schoolkinderen wordt geschat op </a:t>
            </a:r>
            <a:r>
              <a:rPr lang="fr-BE" sz="2400" b="1" dirty="0">
                <a:solidFill>
                  <a:schemeClr val="accent5"/>
                </a:solidFill>
              </a:rPr>
              <a:t>5%</a:t>
            </a:r>
            <a:r>
              <a:rPr lang="fr-BE" sz="2400" b="1" dirty="0"/>
              <a:t>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NL" sz="2000" b="1" dirty="0">
                <a:sym typeface="Wingdings" panose="05000000000000000000" pitchFamily="2" charset="2"/>
              </a:rPr>
              <a:t>Ten minste 1 kind per klas van 25 leerlingen heeft AD(H)D</a:t>
            </a:r>
            <a:r>
              <a:rPr lang="fr-BE" sz="2000" b="1" dirty="0">
                <a:sym typeface="Wingdings" panose="05000000000000000000" pitchFamily="2" charset="2"/>
              </a:rPr>
              <a:t>.</a:t>
            </a:r>
          </a:p>
          <a:p>
            <a:pPr marL="457200" lvl="1" indent="0">
              <a:buNone/>
            </a:pPr>
            <a:endParaRPr lang="fr-BE" sz="1800" b="1" dirty="0">
              <a:sym typeface="Wingdings" panose="05000000000000000000" pitchFamily="2" charset="2"/>
            </a:endParaRPr>
          </a:p>
          <a:p>
            <a:r>
              <a:rPr lang="nl-NL" sz="2400" dirty="0"/>
              <a:t>Jongens hebben 2 tot 3 keer meer risico om AD(H)D te ontwikkelen dan meisjes.</a:t>
            </a:r>
            <a:endParaRPr lang="fr-BE" sz="2400" dirty="0"/>
          </a:p>
          <a:p>
            <a:pPr lvl="1"/>
            <a:r>
              <a:rPr lang="nl-NL" sz="2000" dirty="0"/>
              <a:t>Jongens hebben vaker het hyperactieve/impulsieve subtype</a:t>
            </a:r>
            <a:r>
              <a:rPr lang="fr-BE" sz="2000" dirty="0"/>
              <a:t>.</a:t>
            </a:r>
          </a:p>
          <a:p>
            <a:pPr lvl="1"/>
            <a:r>
              <a:rPr lang="nl-NL" sz="2000" dirty="0"/>
              <a:t>Meisjes hebben vaker het onoplettende subtype</a:t>
            </a:r>
            <a:r>
              <a:rPr lang="fr-BE" sz="2000" dirty="0"/>
              <a:t>.</a:t>
            </a:r>
          </a:p>
          <a:p>
            <a:pPr lvl="2"/>
            <a:r>
              <a:rPr lang="fr-BE" sz="1600" dirty="0" err="1"/>
              <a:t>Minder</a:t>
            </a:r>
            <a:r>
              <a:rPr lang="fr-BE" sz="1600" dirty="0"/>
              <a:t> </a:t>
            </a:r>
            <a:r>
              <a:rPr lang="fr-BE" sz="1600" dirty="0" err="1"/>
              <a:t>opvallend</a:t>
            </a:r>
            <a:endParaRPr lang="fr-BE" sz="1600" dirty="0"/>
          </a:p>
          <a:p>
            <a:pPr lvl="2"/>
            <a:r>
              <a:rPr lang="fr-BE" sz="1600" dirty="0" err="1"/>
              <a:t>Vaak</a:t>
            </a:r>
            <a:r>
              <a:rPr lang="fr-BE" sz="1600" dirty="0"/>
              <a:t> </a:t>
            </a:r>
            <a:r>
              <a:rPr lang="fr-BE" sz="1600" dirty="0" err="1"/>
              <a:t>ondergediagnosticeerd</a:t>
            </a:r>
            <a:endParaRPr lang="fr-BE" sz="1600" dirty="0"/>
          </a:p>
          <a:p>
            <a:pPr lvl="2"/>
            <a:r>
              <a:rPr lang="fr-BE" sz="1600" dirty="0" err="1"/>
              <a:t>Worden</a:t>
            </a:r>
            <a:r>
              <a:rPr lang="fr-BE" sz="1600" dirty="0"/>
              <a:t> </a:t>
            </a:r>
            <a:r>
              <a:rPr lang="fr-BE" sz="1600" dirty="0" err="1"/>
              <a:t>minder</a:t>
            </a:r>
            <a:r>
              <a:rPr lang="fr-BE" sz="1600" dirty="0"/>
              <a:t> </a:t>
            </a:r>
            <a:r>
              <a:rPr lang="fr-BE" sz="1600" dirty="0" err="1"/>
              <a:t>vaak</a:t>
            </a:r>
            <a:r>
              <a:rPr lang="fr-BE" sz="1600" dirty="0"/>
              <a:t> </a:t>
            </a:r>
            <a:r>
              <a:rPr lang="fr-BE" sz="1600" dirty="0" err="1"/>
              <a:t>getest</a:t>
            </a:r>
            <a:endParaRPr lang="fr-BE" sz="1600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02A53CC2-29D6-3E7C-38EB-3C1E0A6B1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578" y="497516"/>
            <a:ext cx="10515600" cy="1325563"/>
          </a:xfrm>
        </p:spPr>
        <p:txBody>
          <a:bodyPr/>
          <a:lstStyle/>
          <a:p>
            <a:r>
              <a:rPr lang="fr-BE" sz="4800" dirty="0" err="1"/>
              <a:t>Prevalentie</a:t>
            </a:r>
            <a:r>
              <a:rPr lang="fr-BE" sz="4800" dirty="0"/>
              <a:t> van AD(H)D</a:t>
            </a:r>
          </a:p>
        </p:txBody>
      </p:sp>
    </p:spTree>
    <p:extLst>
      <p:ext uri="{BB962C8B-B14F-4D97-AF65-F5344CB8AC3E}">
        <p14:creationId xmlns:p14="http://schemas.microsoft.com/office/powerpoint/2010/main" val="18183404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E95660F-B295-987C-F2C4-FCADE8242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17" y="318292"/>
            <a:ext cx="10011712" cy="1325563"/>
          </a:xfrm>
        </p:spPr>
        <p:txBody>
          <a:bodyPr>
            <a:normAutofit/>
          </a:bodyPr>
          <a:lstStyle/>
          <a:p>
            <a:r>
              <a:rPr lang="fr-BE" sz="4800" dirty="0"/>
              <a:t>Niet-</a:t>
            </a:r>
            <a:r>
              <a:rPr lang="fr-BE" sz="4800" dirty="0" err="1"/>
              <a:t>farmacologische</a:t>
            </a:r>
            <a:r>
              <a:rPr lang="fr-BE" sz="4800" dirty="0"/>
              <a:t> </a:t>
            </a:r>
            <a:r>
              <a:rPr lang="fr-BE" sz="4800" dirty="0" err="1"/>
              <a:t>behandelingen</a:t>
            </a:r>
            <a:endParaRPr lang="fr-BE" sz="4800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73E881AB-7840-06BE-DFD5-B1FC43FB734D}"/>
              </a:ext>
            </a:extLst>
          </p:cNvPr>
          <p:cNvSpPr txBox="1"/>
          <p:nvPr/>
        </p:nvSpPr>
        <p:spPr>
          <a:xfrm>
            <a:off x="4923752" y="1290228"/>
            <a:ext cx="6875331" cy="4328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chemeClr val="accent5">
                  <a:lumMod val="75000"/>
                </a:schemeClr>
              </a:buClr>
            </a:pPr>
            <a:r>
              <a:rPr lang="fr-BE" sz="2000" dirty="0" err="1">
                <a:latin typeface="Parisine Office Pro" panose="020B0503050000020004" pitchFamily="34" charset="0"/>
              </a:rPr>
              <a:t>Behandeling</a:t>
            </a:r>
            <a:r>
              <a:rPr lang="fr-BE" sz="2000" dirty="0">
                <a:latin typeface="Parisine Office Pro" panose="020B0503050000020004" pitchFamily="34" charset="0"/>
              </a:rPr>
              <a:t> </a:t>
            </a:r>
            <a:r>
              <a:rPr lang="fr-BE" sz="2000" dirty="0" err="1">
                <a:latin typeface="Parisine Office Pro" panose="020B0503050000020004" pitchFamily="34" charset="0"/>
              </a:rPr>
              <a:t>voor</a:t>
            </a:r>
            <a:r>
              <a:rPr lang="fr-BE" sz="2000" dirty="0">
                <a:latin typeface="Parisine Office Pro" panose="020B0503050000020004" pitchFamily="34" charset="0"/>
              </a:rPr>
              <a:t> AD(H)D </a:t>
            </a:r>
            <a:r>
              <a:rPr lang="fr-BE" sz="2000" dirty="0" err="1">
                <a:latin typeface="Parisine Office Pro" panose="020B0503050000020004" pitchFamily="34" charset="0"/>
              </a:rPr>
              <a:t>moet</a:t>
            </a:r>
            <a:r>
              <a:rPr lang="fr-BE" sz="2000" dirty="0">
                <a:latin typeface="Parisine Office Pro" panose="020B0503050000020004" pitchFamily="34" charset="0"/>
              </a:rPr>
              <a:t>:</a:t>
            </a:r>
          </a:p>
          <a:p>
            <a:pPr marL="800100" lvl="1" indent="-342900">
              <a:lnSpc>
                <a:spcPct val="150000"/>
              </a:lnSpc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fr-BE" sz="2000" b="1" dirty="0" err="1">
                <a:latin typeface="Parisine Office Pro" panose="020B0503050000020004" pitchFamily="34" charset="0"/>
              </a:rPr>
              <a:t>Individueel</a:t>
            </a:r>
            <a:r>
              <a:rPr lang="fr-BE" sz="2000" b="1" dirty="0">
                <a:latin typeface="Parisine Office Pro" panose="020B0503050000020004" pitchFamily="34" charset="0"/>
              </a:rPr>
              <a:t> </a:t>
            </a:r>
            <a:r>
              <a:rPr lang="fr-BE" sz="2000" b="1" dirty="0" err="1">
                <a:latin typeface="Parisine Office Pro" panose="020B0503050000020004" pitchFamily="34" charset="0"/>
              </a:rPr>
              <a:t>zijn</a:t>
            </a:r>
            <a:r>
              <a:rPr lang="fr-BE" sz="2000" dirty="0">
                <a:latin typeface="Parisine Office Pro" panose="020B0503050000020004" pitchFamily="34" charset="0"/>
              </a:rPr>
              <a:t> </a:t>
            </a:r>
          </a:p>
          <a:p>
            <a:pPr marL="1257300" lvl="2" indent="-342900">
              <a:lnSpc>
                <a:spcPct val="150000"/>
              </a:lnSpc>
              <a:buClr>
                <a:schemeClr val="accent5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nl-NL" dirty="0">
                <a:latin typeface="Parisine Office Pro" panose="020B0503050000020004" pitchFamily="34" charset="0"/>
              </a:rPr>
              <a:t>Aangepast aan de symptomen van de patiënt en de ernst ervan</a:t>
            </a:r>
            <a:r>
              <a:rPr lang="fr-BE" dirty="0">
                <a:latin typeface="Parisine Office Pro" panose="020B0503050000020004" pitchFamily="34" charset="0"/>
              </a:rPr>
              <a:t>.</a:t>
            </a:r>
          </a:p>
          <a:p>
            <a:pPr marL="1257300" lvl="2" indent="-342900">
              <a:lnSpc>
                <a:spcPct val="150000"/>
              </a:lnSpc>
              <a:buClr>
                <a:schemeClr val="accent5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nl-NL" dirty="0">
                <a:latin typeface="Parisine Office Pro" panose="020B0503050000020004" pitchFamily="34" charset="0"/>
              </a:rPr>
              <a:t>Aangepast aan de sociaal-familiale context van het kind</a:t>
            </a:r>
            <a:r>
              <a:rPr lang="fr-BE" dirty="0">
                <a:latin typeface="Parisine Office Pro" panose="020B0503050000020004" pitchFamily="34" charset="0"/>
              </a:rPr>
              <a:t>.</a:t>
            </a:r>
          </a:p>
          <a:p>
            <a:pPr marL="742950" lvl="1" indent="-285750">
              <a:lnSpc>
                <a:spcPct val="150000"/>
              </a:lnSpc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fr-BE" sz="2000" b="1" dirty="0" err="1">
                <a:latin typeface="Parisine Office Pro" panose="020B0503050000020004" pitchFamily="34" charset="0"/>
              </a:rPr>
              <a:t>Multimodaal</a:t>
            </a:r>
            <a:r>
              <a:rPr lang="fr-BE" sz="2000" b="1" dirty="0">
                <a:latin typeface="Parisine Office Pro" panose="020B0503050000020004" pitchFamily="34" charset="0"/>
              </a:rPr>
              <a:t> </a:t>
            </a:r>
            <a:r>
              <a:rPr lang="fr-BE" sz="2000" b="1" dirty="0" err="1">
                <a:latin typeface="Parisine Office Pro" panose="020B0503050000020004" pitchFamily="34" charset="0"/>
              </a:rPr>
              <a:t>zijn</a:t>
            </a:r>
            <a:endParaRPr lang="fr-BE" sz="2000" dirty="0">
              <a:latin typeface="Parisine Office Pro" panose="020B0503050000020004" pitchFamily="34" charset="0"/>
            </a:endParaRPr>
          </a:p>
          <a:p>
            <a:pPr marL="1257300" lvl="2" indent="-342900">
              <a:lnSpc>
                <a:spcPct val="150000"/>
              </a:lnSpc>
              <a:buClr>
                <a:schemeClr val="accent5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fr-BE" dirty="0">
                <a:latin typeface="Parisine Office Pro" panose="020B0503050000020004" pitchFamily="34" charset="0"/>
              </a:rPr>
              <a:t>In 1</a:t>
            </a:r>
            <a:r>
              <a:rPr lang="fr-BE" baseline="30000" dirty="0">
                <a:latin typeface="Parisine Office Pro" panose="020B0503050000020004" pitchFamily="34" charset="0"/>
              </a:rPr>
              <a:t>ste</a:t>
            </a:r>
            <a:r>
              <a:rPr lang="fr-BE" dirty="0">
                <a:latin typeface="Parisine Office Pro" panose="020B0503050000020004" pitchFamily="34" charset="0"/>
              </a:rPr>
              <a:t> </a:t>
            </a:r>
            <a:r>
              <a:rPr lang="fr-BE" dirty="0" err="1">
                <a:latin typeface="Parisine Office Pro" panose="020B0503050000020004" pitchFamily="34" charset="0"/>
              </a:rPr>
              <a:t>intentie</a:t>
            </a:r>
            <a:r>
              <a:rPr lang="fr-BE" dirty="0">
                <a:latin typeface="Parisine Office Pro" panose="020B0503050000020004" pitchFamily="34" charset="0"/>
              </a:rPr>
              <a:t>,  </a:t>
            </a:r>
            <a:r>
              <a:rPr lang="fr-BE" dirty="0" err="1">
                <a:latin typeface="Parisine Office Pro" panose="020B0503050000020004" pitchFamily="34" charset="0"/>
              </a:rPr>
              <a:t>meerdere</a:t>
            </a:r>
            <a:r>
              <a:rPr lang="fr-BE" dirty="0">
                <a:latin typeface="Parisine Office Pro" panose="020B0503050000020004" pitchFamily="34" charset="0"/>
              </a:rPr>
              <a:t> niet-</a:t>
            </a:r>
            <a:r>
              <a:rPr lang="fr-BE" dirty="0" err="1">
                <a:latin typeface="Parisine Office Pro" panose="020B0503050000020004" pitchFamily="34" charset="0"/>
              </a:rPr>
              <a:t>farmacologische</a:t>
            </a:r>
            <a:r>
              <a:rPr lang="fr-BE" dirty="0">
                <a:latin typeface="Parisine Office Pro" panose="020B0503050000020004" pitchFamily="34" charset="0"/>
              </a:rPr>
              <a:t> </a:t>
            </a:r>
            <a:r>
              <a:rPr lang="fr-BE" dirty="0" err="1">
                <a:latin typeface="Parisine Office Pro" panose="020B0503050000020004" pitchFamily="34" charset="0"/>
              </a:rPr>
              <a:t>behandelingen</a:t>
            </a:r>
            <a:endParaRPr lang="fr-BE" dirty="0">
              <a:latin typeface="Parisine Office Pro" panose="020B0503050000020004" pitchFamily="34" charset="0"/>
            </a:endParaRPr>
          </a:p>
          <a:p>
            <a:pPr marL="1257300" lvl="2" indent="-342900">
              <a:lnSpc>
                <a:spcPct val="150000"/>
              </a:lnSpc>
              <a:buClr>
                <a:schemeClr val="accent5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nl-NL" dirty="0">
                <a:latin typeface="Parisine Office Pro" panose="020B0503050000020004" pitchFamily="34" charset="0"/>
              </a:rPr>
              <a:t>Indien deze onvoldoende zijn : combineren met farmacologische behandeling</a:t>
            </a:r>
            <a:endParaRPr lang="fr-BE" dirty="0">
              <a:latin typeface="Parisine Office Pro" panose="020B05030500000200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1A60D58-6443-C251-B709-C787C984CB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273" y="1301325"/>
            <a:ext cx="5302026" cy="5302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300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7032FD0A-A621-76EB-0034-794DCCB2D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356965"/>
            <a:ext cx="10515600" cy="1325563"/>
          </a:xfrm>
        </p:spPr>
        <p:txBody>
          <a:bodyPr/>
          <a:lstStyle/>
          <a:p>
            <a:r>
              <a:rPr lang="fr-BE" sz="4800" dirty="0" err="1"/>
              <a:t>Farmacologische</a:t>
            </a:r>
            <a:r>
              <a:rPr lang="fr-BE" sz="4800" dirty="0"/>
              <a:t> </a:t>
            </a:r>
            <a:r>
              <a:rPr lang="fr-BE" sz="4800" dirty="0" err="1"/>
              <a:t>behandelingen</a:t>
            </a:r>
            <a:endParaRPr lang="fr-BE" sz="4800" dirty="0"/>
          </a:p>
        </p:txBody>
      </p:sp>
      <p:graphicFrame>
        <p:nvGraphicFramePr>
          <p:cNvPr id="2" name="Diagramme 1">
            <a:extLst>
              <a:ext uri="{FF2B5EF4-FFF2-40B4-BE49-F238E27FC236}">
                <a16:creationId xmlns:a16="http://schemas.microsoft.com/office/drawing/2014/main" id="{8F397558-3A4A-27BD-4821-7BA71A0A43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15049958"/>
              </p:ext>
            </p:extLst>
          </p:nvPr>
        </p:nvGraphicFramePr>
        <p:xfrm>
          <a:off x="2585647" y="1301241"/>
          <a:ext cx="7020703" cy="2247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80EB90D3-C9C4-C0F0-D638-7508C235BF9A}"/>
              </a:ext>
            </a:extLst>
          </p:cNvPr>
          <p:cNvSpPr txBox="1"/>
          <p:nvPr/>
        </p:nvSpPr>
        <p:spPr>
          <a:xfrm>
            <a:off x="695477" y="3623071"/>
            <a:ext cx="11197857" cy="2662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nl-NL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Gebleken is dat </a:t>
            </a:r>
            <a:r>
              <a:rPr lang="nl-NL" sz="1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psychostimulerende</a:t>
            </a:r>
            <a:r>
              <a:rPr lang="nl-NL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 middelen veiliger en doeltreffender zijn dan niet-stimulerende middelen om de symptomen van AD(H)D te </a:t>
            </a:r>
            <a:r>
              <a:rPr lang="nl-NL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↓</a:t>
            </a:r>
            <a:r>
              <a:rPr lang="fr-BE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BE" sz="19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Methylfenidaat</a:t>
            </a:r>
            <a:r>
              <a:rPr lang="fr-BE" sz="1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 (MPH)</a:t>
            </a:r>
            <a:r>
              <a:rPr lang="fr-BE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, op de </a:t>
            </a:r>
            <a:r>
              <a:rPr lang="fr-BE" sz="1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markt</a:t>
            </a:r>
            <a:r>
              <a:rPr lang="fr-BE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 </a:t>
            </a:r>
            <a:r>
              <a:rPr lang="fr-BE" sz="1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gebracht</a:t>
            </a:r>
            <a:r>
              <a:rPr lang="fr-BE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 </a:t>
            </a:r>
            <a:r>
              <a:rPr lang="fr-BE" sz="1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als</a:t>
            </a:r>
            <a:r>
              <a:rPr lang="fr-BE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 </a:t>
            </a:r>
            <a:r>
              <a:rPr lang="fr-BE" sz="19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Ritalin</a:t>
            </a:r>
            <a:r>
              <a:rPr lang="fr-BE" sz="19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®</a:t>
            </a:r>
            <a:r>
              <a:rPr lang="fr-BE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, </a:t>
            </a:r>
            <a:r>
              <a:rPr lang="fr-BE" sz="1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is</a:t>
            </a:r>
            <a:r>
              <a:rPr lang="fr-BE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 de </a:t>
            </a:r>
            <a:r>
              <a:rPr lang="fr-BE" sz="19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1</a:t>
            </a:r>
            <a:r>
              <a:rPr lang="fr-BE" sz="1900" b="1" u="sng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ste </a:t>
            </a:r>
            <a:r>
              <a:rPr lang="fr-BE" sz="1900" b="1" u="sng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lijns</a:t>
            </a:r>
            <a:r>
              <a:rPr lang="fr-BE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 </a:t>
            </a:r>
            <a:r>
              <a:rPr lang="fr-BE" sz="1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medicatie</a:t>
            </a:r>
            <a:r>
              <a:rPr lang="fr-BE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 </a:t>
            </a:r>
            <a:r>
              <a:rPr lang="fr-BE" sz="1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voor</a:t>
            </a:r>
            <a:r>
              <a:rPr lang="fr-BE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 de </a:t>
            </a:r>
            <a:r>
              <a:rPr lang="fr-BE" sz="1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behandeling</a:t>
            </a:r>
            <a:r>
              <a:rPr lang="fr-BE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 van AD(H)D </a:t>
            </a:r>
            <a:r>
              <a:rPr lang="fr-BE" sz="1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bij</a:t>
            </a:r>
            <a:r>
              <a:rPr lang="fr-BE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 </a:t>
            </a:r>
            <a:r>
              <a:rPr lang="fr-BE" sz="1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kinderen</a:t>
            </a:r>
            <a:r>
              <a:rPr lang="fr-BE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 </a:t>
            </a:r>
            <a:r>
              <a:rPr lang="fr-BE" sz="19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vanaf</a:t>
            </a:r>
            <a:r>
              <a:rPr lang="fr-BE" sz="1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 6 </a:t>
            </a:r>
            <a:r>
              <a:rPr lang="fr-BE" sz="19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jaar</a:t>
            </a:r>
            <a:r>
              <a:rPr lang="fr-BE" sz="1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 </a:t>
            </a:r>
            <a:r>
              <a:rPr lang="fr-BE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en </a:t>
            </a:r>
            <a:r>
              <a:rPr lang="fr-BE" sz="1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adolescenten</a:t>
            </a:r>
            <a:r>
              <a:rPr lang="fr-BE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nl-NL" sz="1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Atomoxetine</a:t>
            </a:r>
            <a:r>
              <a:rPr lang="nl-NL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 en </a:t>
            </a:r>
            <a:r>
              <a:rPr lang="nl-NL" sz="1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guanfacine</a:t>
            </a:r>
            <a:r>
              <a:rPr lang="nl-NL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Parisine Office Pro" panose="020B0503050000020004" pitchFamily="34" charset="0"/>
              </a:rPr>
              <a:t> mogen alleen worden aangeboden bij ondraaglijke bijwerkingen of bij non-respons op stimulerende middelen.</a:t>
            </a:r>
            <a:endParaRPr lang="fr-BE" sz="1900" dirty="0">
              <a:solidFill>
                <a:schemeClr val="tx1">
                  <a:lumMod val="75000"/>
                  <a:lumOff val="25000"/>
                </a:schemeClr>
              </a:solidFill>
              <a:latin typeface="Parisine Office Pro" panose="020B0503050000020004" pitchFamily="34" charset="0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689FD83F-A361-2292-8D65-8A3DD540EF7B}"/>
              </a:ext>
            </a:extLst>
          </p:cNvPr>
          <p:cNvSpPr/>
          <p:nvPr/>
        </p:nvSpPr>
        <p:spPr>
          <a:xfrm>
            <a:off x="9560728" y="273090"/>
            <a:ext cx="2332606" cy="1409438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20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5D34DBA-6E4A-8EDC-9012-465FB7F329D4}"/>
              </a:ext>
            </a:extLst>
          </p:cNvPr>
          <p:cNvSpPr txBox="1"/>
          <p:nvPr/>
        </p:nvSpPr>
        <p:spPr>
          <a:xfrm>
            <a:off x="9606350" y="565520"/>
            <a:ext cx="233260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000" dirty="0">
                <a:solidFill>
                  <a:schemeClr val="bg1"/>
                </a:solidFill>
              </a:rPr>
              <a:t>SYMPTOMATISCHE </a:t>
            </a:r>
            <a:r>
              <a:rPr lang="fr-BE" sz="2000" dirty="0" err="1">
                <a:solidFill>
                  <a:schemeClr val="bg1"/>
                </a:solidFill>
              </a:rPr>
              <a:t>behandeling</a:t>
            </a:r>
            <a:endParaRPr lang="fr-BE" sz="2000" dirty="0">
              <a:solidFill>
                <a:schemeClr val="bg1"/>
              </a:solidFill>
            </a:endParaRPr>
          </a:p>
          <a:p>
            <a:endParaRPr lang="fr-BE" sz="1600" dirty="0"/>
          </a:p>
        </p:txBody>
      </p:sp>
    </p:spTree>
    <p:extLst>
      <p:ext uri="{BB962C8B-B14F-4D97-AF65-F5344CB8AC3E}">
        <p14:creationId xmlns:p14="http://schemas.microsoft.com/office/powerpoint/2010/main" val="2789211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0D2DA0-2DE4-4446-936F-8107D3EAB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KidCool</a:t>
            </a:r>
            <a:r>
              <a:rPr lang="en-GB" sz="5400" baseline="30000" dirty="0"/>
              <a:t>® </a:t>
            </a:r>
            <a:endParaRPr lang="fr-BE" baseline="3000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71CD01A-1FD5-4804-A885-61E072DDF6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Capsules</a:t>
            </a:r>
            <a:endParaRPr lang="fr-BE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14E4873-36FB-4041-ADC1-3F4205F9C3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6850" y="-1038687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8805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9187534-A0E3-7FBB-B493-26CE4DE8A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5098"/>
            <a:ext cx="10515600" cy="1325563"/>
          </a:xfrm>
        </p:spPr>
        <p:txBody>
          <a:bodyPr/>
          <a:lstStyle/>
          <a:p>
            <a:r>
              <a:rPr lang="fr-BE" sz="4800" dirty="0"/>
              <a:t>Samenstelling van </a:t>
            </a:r>
            <a:r>
              <a:rPr lang="fr-BE" sz="4800" dirty="0" err="1"/>
              <a:t>KidCool</a:t>
            </a:r>
            <a:r>
              <a:rPr lang="fr-BE" sz="4800" baseline="30000" dirty="0"/>
              <a:t>®</a:t>
            </a:r>
          </a:p>
        </p:txBody>
      </p:sp>
      <p:graphicFrame>
        <p:nvGraphicFramePr>
          <p:cNvPr id="8" name="Tableau 8">
            <a:extLst>
              <a:ext uri="{FF2B5EF4-FFF2-40B4-BE49-F238E27FC236}">
                <a16:creationId xmlns:a16="http://schemas.microsoft.com/office/drawing/2014/main" id="{D6AD3793-03B3-AA0D-9CFE-6FB9BE668A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762751"/>
              </p:ext>
            </p:extLst>
          </p:nvPr>
        </p:nvGraphicFramePr>
        <p:xfrm>
          <a:off x="838200" y="2977696"/>
          <a:ext cx="7471299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95754">
                  <a:extLst>
                    <a:ext uri="{9D8B030D-6E8A-4147-A177-3AD203B41FA5}">
                      <a16:colId xmlns:a16="http://schemas.microsoft.com/office/drawing/2014/main" val="2942330598"/>
                    </a:ext>
                  </a:extLst>
                </a:gridCol>
                <a:gridCol w="1675545">
                  <a:extLst>
                    <a:ext uri="{9D8B030D-6E8A-4147-A177-3AD203B41FA5}">
                      <a16:colId xmlns:a16="http://schemas.microsoft.com/office/drawing/2014/main" val="295951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BE" sz="2400" dirty="0" err="1">
                          <a:latin typeface="Parisine Office Pro" panose="020B0503050000020004" pitchFamily="34" charset="0"/>
                        </a:rPr>
                        <a:t>Ingrediënten</a:t>
                      </a:r>
                      <a:endParaRPr lang="fr-BE" sz="2400" dirty="0">
                        <a:latin typeface="Parisine Office Pro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400">
                          <a:latin typeface="Parisine Office Pro" panose="020B0503050000020004" pitchFamily="34" charset="0"/>
                        </a:rPr>
                        <a:t>Per capsule</a:t>
                      </a:r>
                      <a:endParaRPr lang="fr-BE" sz="2400" dirty="0">
                        <a:latin typeface="Parisine Office Pro" panose="020B05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300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sz="2400" dirty="0" err="1">
                          <a:latin typeface="Parisine Office Pro" panose="020B0503050000020004" pitchFamily="34" charset="0"/>
                        </a:rPr>
                        <a:t>Saffraanextract</a:t>
                      </a:r>
                      <a:r>
                        <a:rPr lang="fr-BE" sz="2400" dirty="0">
                          <a:latin typeface="Parisine Office Pro" panose="020B0503050000020004" pitchFamily="34" charset="0"/>
                        </a:rPr>
                        <a:t> (Crocus sativus L.)</a:t>
                      </a:r>
                      <a:endParaRPr lang="fr-BE" sz="2400" dirty="0">
                        <a:solidFill>
                          <a:schemeClr val="accent6"/>
                        </a:solidFill>
                        <a:latin typeface="Parisine Office Pro" panose="020B0503050000020004" pitchFamily="34" charset="0"/>
                      </a:endParaRPr>
                    </a:p>
                    <a:p>
                      <a:r>
                        <a:rPr lang="fr-BE" sz="2400" i="1" dirty="0" err="1">
                          <a:solidFill>
                            <a:schemeClr val="tx1"/>
                          </a:solidFill>
                          <a:latin typeface="Parisine Office Pro" panose="020B0503050000020004" pitchFamily="34" charset="0"/>
                        </a:rPr>
                        <a:t>Gestandaardiseerd</a:t>
                      </a:r>
                      <a:r>
                        <a:rPr lang="fr-BE" sz="2400" i="1" dirty="0">
                          <a:solidFill>
                            <a:schemeClr val="tx1"/>
                          </a:solidFill>
                          <a:latin typeface="Parisine Office Pro" panose="020B0503050000020004" pitchFamily="34" charset="0"/>
                        </a:rPr>
                        <a:t> op &gt;3% crocines en &gt;2% safranal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400" dirty="0">
                          <a:latin typeface="Parisine Office Pro" panose="020B0503050000020004" pitchFamily="34" charset="0"/>
                        </a:rPr>
                        <a:t>30 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186176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79CA24D6-915B-4A60-9474-3A29A047BEB5}"/>
              </a:ext>
            </a:extLst>
          </p:cNvPr>
          <p:cNvSpPr txBox="1"/>
          <p:nvPr/>
        </p:nvSpPr>
        <p:spPr>
          <a:xfrm>
            <a:off x="794553" y="1970661"/>
            <a:ext cx="8043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err="1">
                <a:latin typeface="Parisine Office Pro" panose="020B0503050000020004" pitchFamily="34" charset="0"/>
              </a:rPr>
              <a:t>KidCool</a:t>
            </a:r>
            <a:r>
              <a:rPr lang="en-GB" sz="2000" dirty="0">
                <a:latin typeface="Parisine Office Pro" panose="020B0503050000020004" pitchFamily="34" charset="0"/>
              </a:rPr>
              <a:t> capsules </a:t>
            </a:r>
            <a:r>
              <a:rPr lang="en-GB" sz="2000" dirty="0" err="1">
                <a:latin typeface="Parisine Office Pro" panose="020B0503050000020004" pitchFamily="34" charset="0"/>
              </a:rPr>
              <a:t>zal</a:t>
            </a:r>
            <a:r>
              <a:rPr lang="en-GB" sz="2000" dirty="0">
                <a:latin typeface="Parisine Office Pro" panose="020B0503050000020004" pitchFamily="34" charset="0"/>
              </a:rPr>
              <a:t> </a:t>
            </a:r>
            <a:r>
              <a:rPr lang="en-GB" sz="2000" dirty="0" err="1">
                <a:latin typeface="Parisine Office Pro" panose="020B0503050000020004" pitchFamily="34" charset="0"/>
              </a:rPr>
              <a:t>beschikbaar</a:t>
            </a:r>
            <a:r>
              <a:rPr lang="en-GB" sz="2000" dirty="0">
                <a:latin typeface="Parisine Office Pro" panose="020B0503050000020004" pitchFamily="34" charset="0"/>
              </a:rPr>
              <a:t> </a:t>
            </a:r>
            <a:r>
              <a:rPr lang="en-GB" sz="2000" dirty="0" err="1">
                <a:latin typeface="Parisine Office Pro" panose="020B0503050000020004" pitchFamily="34" charset="0"/>
              </a:rPr>
              <a:t>zijn</a:t>
            </a:r>
            <a:r>
              <a:rPr lang="en-GB" sz="2000" dirty="0">
                <a:latin typeface="Parisine Office Pro" panose="020B0503050000020004" pitchFamily="34" charset="0"/>
              </a:rPr>
              <a:t> </a:t>
            </a:r>
            <a:r>
              <a:rPr lang="en-GB" sz="2000" dirty="0" err="1">
                <a:latin typeface="Parisine Office Pro" panose="020B0503050000020004" pitchFamily="34" charset="0"/>
              </a:rPr>
              <a:t>vanaf</a:t>
            </a:r>
            <a:r>
              <a:rPr lang="en-GB" sz="2000" dirty="0">
                <a:latin typeface="Parisine Office Pro" panose="020B0503050000020004" pitchFamily="34" charset="0"/>
              </a:rPr>
              <a:t> </a:t>
            </a:r>
            <a:r>
              <a:rPr lang="en-GB" sz="2000" b="1" dirty="0">
                <a:latin typeface="Parisine Office Pro" panose="020B0503050000020004" pitchFamily="34" charset="0"/>
              </a:rPr>
              <a:t>begin </a:t>
            </a:r>
            <a:r>
              <a:rPr lang="en-GB" sz="2000" b="1" dirty="0" err="1">
                <a:latin typeface="Parisine Office Pro" panose="020B0503050000020004" pitchFamily="34" charset="0"/>
              </a:rPr>
              <a:t>november</a:t>
            </a:r>
            <a:r>
              <a:rPr lang="en-GB" sz="2000" b="1" dirty="0">
                <a:latin typeface="Parisine Office Pro" panose="020B0503050000020004" pitchFamily="34" charset="0"/>
              </a:rPr>
              <a:t> </a:t>
            </a:r>
          </a:p>
          <a:p>
            <a:r>
              <a:rPr lang="en-GB" sz="2000" dirty="0">
                <a:latin typeface="Parisine Office Pro" panose="020B0503050000020004" pitchFamily="34" charset="0"/>
              </a:rPr>
              <a:t>in </a:t>
            </a:r>
            <a:r>
              <a:rPr lang="en-GB" sz="2000" dirty="0" err="1">
                <a:latin typeface="Parisine Office Pro" panose="020B0503050000020004" pitchFamily="34" charset="0"/>
              </a:rPr>
              <a:t>verpakkingen</a:t>
            </a:r>
            <a:r>
              <a:rPr lang="en-GB" sz="2000" dirty="0">
                <a:latin typeface="Parisine Office Pro" panose="020B0503050000020004" pitchFamily="34" charset="0"/>
              </a:rPr>
              <a:t> van 30 </a:t>
            </a:r>
            <a:r>
              <a:rPr lang="en-GB" sz="2000" dirty="0" err="1">
                <a:latin typeface="Parisine Office Pro" panose="020B0503050000020004" pitchFamily="34" charset="0"/>
              </a:rPr>
              <a:t>en</a:t>
            </a:r>
            <a:r>
              <a:rPr lang="en-GB" sz="2000" dirty="0">
                <a:latin typeface="Parisine Office Pro" panose="020B0503050000020004" pitchFamily="34" charset="0"/>
              </a:rPr>
              <a:t> 90 capsules 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1A369AF1-BF06-4581-BE02-3076509F8E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864" y="-1704514"/>
            <a:ext cx="5002567" cy="5002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28318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EB5435F5-F835-75DC-BFCE-5A12A0FD70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038" y="1381636"/>
            <a:ext cx="6285888" cy="5347482"/>
          </a:xfrm>
        </p:spPr>
        <p:txBody>
          <a:bodyPr>
            <a:normAutofit/>
          </a:bodyPr>
          <a:lstStyle/>
          <a:p>
            <a:r>
              <a:rPr lang="nl-NL" sz="2000" dirty="0"/>
              <a:t>Saffraan wordt al eeuwenlang gebruikt in de traditionele geneeskunde, met name vanwege de </a:t>
            </a:r>
            <a:r>
              <a:rPr lang="nl-NL" sz="2000" b="1" dirty="0"/>
              <a:t>neuroprotectieve effecten op het CZS</a:t>
            </a:r>
            <a:r>
              <a:rPr lang="fr-BE" sz="2000" dirty="0"/>
              <a:t>.</a:t>
            </a:r>
          </a:p>
          <a:p>
            <a:r>
              <a:rPr lang="nl-NL" sz="2000" dirty="0"/>
              <a:t>Saffraan is afkomstig van de bloem van de </a:t>
            </a:r>
            <a:r>
              <a:rPr lang="nl-NL" sz="2000" i="1" dirty="0" err="1"/>
              <a:t>Crocus</a:t>
            </a:r>
            <a:r>
              <a:rPr lang="nl-NL" sz="2000" i="1" dirty="0"/>
              <a:t> </a:t>
            </a:r>
            <a:r>
              <a:rPr lang="nl-NL" sz="2000" i="1" dirty="0" err="1"/>
              <a:t>sativus</a:t>
            </a:r>
            <a:endParaRPr lang="nl-NL" sz="2000" dirty="0"/>
          </a:p>
          <a:p>
            <a:r>
              <a:rPr lang="fr-BE" sz="2000" dirty="0" err="1"/>
              <a:t>Ook</a:t>
            </a:r>
            <a:r>
              <a:rPr lang="fr-BE" sz="2000" dirty="0"/>
              <a:t> </a:t>
            </a:r>
            <a:r>
              <a:rPr lang="fr-BE" sz="2000" dirty="0" err="1"/>
              <a:t>wel</a:t>
            </a:r>
            <a:r>
              <a:rPr lang="fr-BE" sz="2000" dirty="0"/>
              <a:t> « </a:t>
            </a:r>
            <a:r>
              <a:rPr lang="fr-BE" sz="2000" b="1" dirty="0"/>
              <a:t>rode </a:t>
            </a:r>
            <a:r>
              <a:rPr lang="fr-BE" sz="2000" b="1" dirty="0" err="1"/>
              <a:t>goud</a:t>
            </a:r>
            <a:r>
              <a:rPr lang="fr-BE" sz="2000" b="1" dirty="0"/>
              <a:t> </a:t>
            </a:r>
            <a:r>
              <a:rPr lang="fr-BE" sz="2000" dirty="0"/>
              <a:t>» </a:t>
            </a:r>
            <a:r>
              <a:rPr lang="fr-BE" sz="2000" dirty="0" err="1"/>
              <a:t>genoemd</a:t>
            </a:r>
            <a:r>
              <a:rPr lang="fr-BE" sz="2000" dirty="0"/>
              <a:t>: s</a:t>
            </a:r>
            <a:r>
              <a:rPr lang="nl-NL" sz="2000" dirty="0" err="1"/>
              <a:t>affraan</a:t>
            </a:r>
            <a:r>
              <a:rPr lang="nl-NL" sz="2000" dirty="0"/>
              <a:t> wordt gewonnen uit de </a:t>
            </a:r>
            <a:r>
              <a:rPr lang="fr-BE" sz="2000" b="1" dirty="0"/>
              <a:t>rode </a:t>
            </a:r>
            <a:r>
              <a:rPr lang="fr-BE" sz="2000" b="1" dirty="0" err="1"/>
              <a:t>stigma’s</a:t>
            </a:r>
            <a:r>
              <a:rPr lang="fr-BE" sz="2000" b="1" dirty="0"/>
              <a:t> </a:t>
            </a:r>
            <a:r>
              <a:rPr lang="fr-BE" sz="2000" dirty="0">
                <a:sym typeface="Wingdings" panose="05000000000000000000" pitchFamily="2" charset="2"/>
              </a:rPr>
              <a:t> </a:t>
            </a:r>
            <a:r>
              <a:rPr lang="fr-BE" sz="2000" dirty="0"/>
              <a:t>500.000 </a:t>
            </a:r>
            <a:r>
              <a:rPr lang="fr-BE" sz="2000" dirty="0" err="1"/>
              <a:t>stigma’s</a:t>
            </a:r>
            <a:r>
              <a:rPr lang="fr-BE" sz="2000" dirty="0"/>
              <a:t> </a:t>
            </a:r>
            <a:r>
              <a:rPr lang="fr-BE" sz="2000" dirty="0" err="1"/>
              <a:t>zijn</a:t>
            </a:r>
            <a:r>
              <a:rPr lang="fr-BE" sz="2000" dirty="0"/>
              <a:t> </a:t>
            </a:r>
            <a:r>
              <a:rPr lang="fr-BE" sz="2000" dirty="0" err="1"/>
              <a:t>nodig</a:t>
            </a:r>
            <a:r>
              <a:rPr lang="fr-BE" sz="2000" dirty="0"/>
              <a:t> om 1 kg </a:t>
            </a:r>
            <a:r>
              <a:rPr lang="fr-BE" sz="2000" dirty="0" err="1"/>
              <a:t>saffraan</a:t>
            </a:r>
            <a:r>
              <a:rPr lang="fr-BE" sz="2000" dirty="0"/>
              <a:t> te </a:t>
            </a:r>
            <a:r>
              <a:rPr lang="fr-BE" sz="2000" dirty="0" err="1"/>
              <a:t>verkrijgen</a:t>
            </a:r>
            <a:r>
              <a:rPr lang="fr-BE" sz="2000" dirty="0"/>
              <a:t>.</a:t>
            </a:r>
          </a:p>
          <a:p>
            <a:r>
              <a:rPr lang="nl-NL" sz="2000" dirty="0"/>
              <a:t>Belangrijkste actieve ingrediënten aanwezig in de </a:t>
            </a:r>
            <a:r>
              <a:rPr lang="nl-NL" sz="2000" b="1" dirty="0"/>
              <a:t>stigma's</a:t>
            </a:r>
            <a:r>
              <a:rPr lang="fr-BE" sz="2000" dirty="0"/>
              <a:t>:</a:t>
            </a:r>
          </a:p>
          <a:p>
            <a:pPr lvl="1"/>
            <a:r>
              <a:rPr lang="fr-BE" sz="2000" b="1" dirty="0"/>
              <a:t>Crocines</a:t>
            </a:r>
            <a:r>
              <a:rPr lang="fr-BE" sz="2000" dirty="0"/>
              <a:t> en </a:t>
            </a:r>
            <a:r>
              <a:rPr lang="fr-BE" sz="2000" b="1" dirty="0" err="1"/>
              <a:t>crocetine</a:t>
            </a:r>
            <a:r>
              <a:rPr lang="fr-BE" sz="2000" dirty="0"/>
              <a:t> (</a:t>
            </a:r>
            <a:r>
              <a:rPr lang="fr-BE" sz="2000" dirty="0" err="1"/>
              <a:t>kleur</a:t>
            </a:r>
            <a:r>
              <a:rPr lang="fr-BE" sz="2000" dirty="0"/>
              <a:t>)</a:t>
            </a:r>
          </a:p>
          <a:p>
            <a:pPr lvl="1"/>
            <a:r>
              <a:rPr lang="fr-BE" sz="2000" b="1" dirty="0"/>
              <a:t>Picrocrocines</a:t>
            </a:r>
            <a:r>
              <a:rPr lang="fr-BE" sz="2000" dirty="0"/>
              <a:t> (</a:t>
            </a:r>
            <a:r>
              <a:rPr lang="fr-BE" sz="2000" dirty="0" err="1"/>
              <a:t>smaak</a:t>
            </a:r>
            <a:r>
              <a:rPr lang="fr-BE" sz="2000" dirty="0"/>
              <a:t>)</a:t>
            </a:r>
          </a:p>
          <a:p>
            <a:pPr lvl="1"/>
            <a:r>
              <a:rPr lang="fr-BE" sz="2000" b="1" dirty="0"/>
              <a:t>Safranal</a:t>
            </a:r>
            <a:r>
              <a:rPr lang="fr-BE" sz="2000" dirty="0"/>
              <a:t> (</a:t>
            </a:r>
            <a:r>
              <a:rPr lang="fr-BE" sz="2000" dirty="0" err="1"/>
              <a:t>aroma</a:t>
            </a:r>
            <a:r>
              <a:rPr lang="fr-BE" sz="2000" dirty="0"/>
              <a:t>)</a:t>
            </a:r>
          </a:p>
          <a:p>
            <a:endParaRPr lang="fr-BE" sz="1800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3D65ECE-5FE0-C584-872E-CDE8A7114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214" y="363882"/>
            <a:ext cx="10515600" cy="1325563"/>
          </a:xfrm>
        </p:spPr>
        <p:txBody>
          <a:bodyPr/>
          <a:lstStyle/>
          <a:p>
            <a:r>
              <a:rPr lang="fr-BE" sz="4800" dirty="0" err="1"/>
              <a:t>Saffraan</a:t>
            </a:r>
            <a:r>
              <a:rPr lang="fr-BE" sz="4800" dirty="0"/>
              <a:t> (</a:t>
            </a:r>
            <a:r>
              <a:rPr lang="fr-BE" sz="4800" i="1" dirty="0"/>
              <a:t>Crocus sativus L.</a:t>
            </a:r>
            <a:r>
              <a:rPr lang="fr-BE" sz="4800" dirty="0"/>
              <a:t>)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400C143-21BE-86A7-0FFF-F6A037912F6B}"/>
              </a:ext>
            </a:extLst>
          </p:cNvPr>
          <p:cNvGrpSpPr/>
          <p:nvPr/>
        </p:nvGrpSpPr>
        <p:grpSpPr>
          <a:xfrm>
            <a:off x="7238116" y="1510518"/>
            <a:ext cx="4953884" cy="4358437"/>
            <a:chOff x="7025951" y="1683205"/>
            <a:chExt cx="4970865" cy="4373377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B2A2A05-CA40-F768-F5C8-5543476A2FC2}"/>
                </a:ext>
              </a:extLst>
            </p:cNvPr>
            <p:cNvSpPr/>
            <p:nvPr/>
          </p:nvSpPr>
          <p:spPr>
            <a:xfrm>
              <a:off x="7025951" y="1705244"/>
              <a:ext cx="4970865" cy="43513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8EB2A658-AE2A-9951-72F7-4058E781BD99}"/>
                </a:ext>
              </a:extLst>
            </p:cNvPr>
            <p:cNvGrpSpPr/>
            <p:nvPr/>
          </p:nvGrpSpPr>
          <p:grpSpPr>
            <a:xfrm>
              <a:off x="7104502" y="1683205"/>
              <a:ext cx="4892314" cy="4278484"/>
              <a:chOff x="6908559" y="1708692"/>
              <a:chExt cx="4892314" cy="4278484"/>
            </a:xfrm>
          </p:grpSpPr>
          <p:pic>
            <p:nvPicPr>
              <p:cNvPr id="2" name="Image 1">
                <a:extLst>
                  <a:ext uri="{FF2B5EF4-FFF2-40B4-BE49-F238E27FC236}">
                    <a16:creationId xmlns:a16="http://schemas.microsoft.com/office/drawing/2014/main" id="{728FCF6D-9125-3E40-A355-5BA1D64DC6B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2794" r="43992"/>
              <a:stretch/>
            </p:blipFill>
            <p:spPr>
              <a:xfrm>
                <a:off x="6908559" y="1825625"/>
                <a:ext cx="2947995" cy="4161551"/>
              </a:xfrm>
              <a:prstGeom prst="rect">
                <a:avLst/>
              </a:prstGeom>
            </p:spPr>
          </p:pic>
          <p:cxnSp>
            <p:nvCxnSpPr>
              <p:cNvPr id="6" name="Connecteur droit avec flèche 5">
                <a:extLst>
                  <a:ext uri="{FF2B5EF4-FFF2-40B4-BE49-F238E27FC236}">
                    <a16:creationId xmlns:a16="http://schemas.microsoft.com/office/drawing/2014/main" id="{EAA9B820-6FBE-2C72-1BA1-74FB1C46391E}"/>
                  </a:ext>
                </a:extLst>
              </p:cNvPr>
              <p:cNvCxnSpPr/>
              <p:nvPr/>
            </p:nvCxnSpPr>
            <p:spPr>
              <a:xfrm>
                <a:off x="9255967" y="2006082"/>
                <a:ext cx="867747" cy="0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" name="Connecteur droit avec flèche 6">
                <a:extLst>
                  <a:ext uri="{FF2B5EF4-FFF2-40B4-BE49-F238E27FC236}">
                    <a16:creationId xmlns:a16="http://schemas.microsoft.com/office/drawing/2014/main" id="{F24E503B-E7FB-E7A8-DF79-8D87A6E5E7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83216" y="3623388"/>
                <a:ext cx="1340498" cy="0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" name="Connecteur droit avec flèche 8">
                <a:extLst>
                  <a:ext uri="{FF2B5EF4-FFF2-40B4-BE49-F238E27FC236}">
                    <a16:creationId xmlns:a16="http://schemas.microsoft.com/office/drawing/2014/main" id="{A619A460-00AA-5408-E943-831108DF46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85718" y="4914122"/>
                <a:ext cx="1537996" cy="0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3649E65-6826-9A34-3216-C7CDE1EBB15C}"/>
                  </a:ext>
                </a:extLst>
              </p:cNvPr>
              <p:cNvSpPr txBox="1"/>
              <p:nvPr/>
            </p:nvSpPr>
            <p:spPr>
              <a:xfrm>
                <a:off x="10168811" y="1708692"/>
                <a:ext cx="1542617" cy="6485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BE" dirty="0">
                    <a:solidFill>
                      <a:srgbClr val="C00000"/>
                    </a:solidFill>
                  </a:rPr>
                  <a:t>Rode </a:t>
                </a:r>
                <a:r>
                  <a:rPr lang="fr-BE" dirty="0" err="1">
                    <a:solidFill>
                      <a:srgbClr val="C00000"/>
                    </a:solidFill>
                  </a:rPr>
                  <a:t>deel</a:t>
                </a:r>
                <a:r>
                  <a:rPr lang="fr-BE" dirty="0">
                    <a:solidFill>
                      <a:srgbClr val="C00000"/>
                    </a:solidFill>
                  </a:rPr>
                  <a:t> van de </a:t>
                </a:r>
                <a:r>
                  <a:rPr lang="fr-BE" dirty="0" err="1">
                    <a:solidFill>
                      <a:srgbClr val="C00000"/>
                    </a:solidFill>
                  </a:rPr>
                  <a:t>stigma’s</a:t>
                </a:r>
                <a:endParaRPr lang="fr-BE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1FAFEFA-73D7-7820-B0DE-2925CD0B80AD}"/>
                  </a:ext>
                </a:extLst>
              </p:cNvPr>
              <p:cNvSpPr txBox="1"/>
              <p:nvPr/>
            </p:nvSpPr>
            <p:spPr>
              <a:xfrm>
                <a:off x="10168811" y="3438722"/>
                <a:ext cx="14555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BE" dirty="0" err="1">
                    <a:solidFill>
                      <a:schemeClr val="accent4"/>
                    </a:solidFill>
                  </a:rPr>
                  <a:t>Meeldraden</a:t>
                </a:r>
                <a:endParaRPr lang="fr-BE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0396E0EE-D93C-1315-2BCF-0995912ACDC5}"/>
                  </a:ext>
                </a:extLst>
              </p:cNvPr>
              <p:cNvSpPr txBox="1"/>
              <p:nvPr/>
            </p:nvSpPr>
            <p:spPr>
              <a:xfrm>
                <a:off x="10168811" y="4590956"/>
                <a:ext cx="1632062" cy="6485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BE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Witte </a:t>
                </a:r>
                <a:r>
                  <a:rPr lang="fr-BE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deel</a:t>
                </a:r>
                <a:r>
                  <a:rPr lang="fr-BE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van de </a:t>
                </a:r>
                <a:r>
                  <a:rPr lang="fr-BE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stigma’s</a:t>
                </a:r>
                <a:endParaRPr lang="fr-BE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441514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B7964415-D5B1-97D6-D065-74481F14B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776" y="397556"/>
            <a:ext cx="10515600" cy="1325563"/>
          </a:xfrm>
        </p:spPr>
        <p:txBody>
          <a:bodyPr>
            <a:normAutofit/>
          </a:bodyPr>
          <a:lstStyle/>
          <a:p>
            <a:r>
              <a:rPr lang="nl-NL" sz="4400" dirty="0"/>
              <a:t>Werkingsmechanisme</a:t>
            </a:r>
            <a:r>
              <a:rPr lang="nl-NL" sz="4000" dirty="0"/>
              <a:t> van saffraan bij AD(H)D</a:t>
            </a:r>
            <a:endParaRPr lang="fr-BE" sz="4000" dirty="0"/>
          </a:p>
        </p:txBody>
      </p:sp>
      <p:sp>
        <p:nvSpPr>
          <p:cNvPr id="14" name="Espace réservé du contenu 13">
            <a:extLst>
              <a:ext uri="{FF2B5EF4-FFF2-40B4-BE49-F238E27FC236}">
                <a16:creationId xmlns:a16="http://schemas.microsoft.com/office/drawing/2014/main" id="{6B2D6CCE-BF77-0DED-A469-620BE37C36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761" y="1325563"/>
            <a:ext cx="6076664" cy="5506805"/>
          </a:xfrm>
        </p:spPr>
        <p:txBody>
          <a:bodyPr>
            <a:normAutofit/>
          </a:bodyPr>
          <a:lstStyle/>
          <a:p>
            <a:r>
              <a:rPr lang="nl-NL" sz="2000" b="1" dirty="0"/>
              <a:t>Regeling van neurotransmitter niveaus in de synaps</a:t>
            </a:r>
            <a:r>
              <a:rPr lang="fr-BE" sz="2000" b="1" dirty="0"/>
              <a:t>: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fr-BE" sz="1900" dirty="0" err="1"/>
              <a:t>Saffraan</a:t>
            </a:r>
            <a:r>
              <a:rPr lang="fr-BE" sz="1900" dirty="0"/>
              <a:t> </a:t>
            </a:r>
            <a:r>
              <a:rPr lang="fr-BE" sz="1900" dirty="0" err="1"/>
              <a:t>remt</a:t>
            </a:r>
            <a:r>
              <a:rPr lang="fr-BE" sz="1900" dirty="0"/>
              <a:t> de </a:t>
            </a:r>
            <a:r>
              <a:rPr lang="fr-BE" sz="1900" dirty="0" err="1"/>
              <a:t>presynaptische</a:t>
            </a:r>
            <a:r>
              <a:rPr lang="fr-BE" sz="1900" dirty="0"/>
              <a:t> </a:t>
            </a:r>
            <a:r>
              <a:rPr lang="fr-BE" sz="1900" dirty="0" err="1"/>
              <a:t>heropname</a:t>
            </a:r>
            <a:r>
              <a:rPr lang="fr-BE" sz="1900" dirty="0"/>
              <a:t> </a:t>
            </a:r>
            <a:r>
              <a:rPr lang="fr-BE" sz="1900" dirty="0" err="1"/>
              <a:t>transporters</a:t>
            </a:r>
            <a:r>
              <a:rPr lang="fr-BE" sz="1900" dirty="0"/>
              <a:t> </a:t>
            </a:r>
            <a:r>
              <a:rPr lang="fr-BE" sz="1900" dirty="0" err="1"/>
              <a:t>voor</a:t>
            </a:r>
            <a:r>
              <a:rPr lang="fr-BE" sz="1900" dirty="0"/>
              <a:t> </a:t>
            </a:r>
            <a:r>
              <a:rPr lang="fr-BE" sz="1900" b="1" dirty="0">
                <a:solidFill>
                  <a:srgbClr val="CC3E8F"/>
                </a:solidFill>
              </a:rPr>
              <a:t>dopamine (DAT)</a:t>
            </a:r>
            <a:r>
              <a:rPr lang="fr-BE" sz="1900" dirty="0"/>
              <a:t>, </a:t>
            </a:r>
            <a:r>
              <a:rPr lang="fr-BE" sz="1900" b="1" dirty="0" err="1">
                <a:solidFill>
                  <a:srgbClr val="059E3E"/>
                </a:solidFill>
              </a:rPr>
              <a:t>noradrenaline</a:t>
            </a:r>
            <a:r>
              <a:rPr lang="fr-BE" sz="1900" b="1" dirty="0">
                <a:solidFill>
                  <a:srgbClr val="059E3E"/>
                </a:solidFill>
              </a:rPr>
              <a:t> (NET) </a:t>
            </a:r>
            <a:r>
              <a:rPr lang="fr-BE" sz="1900" dirty="0"/>
              <a:t>en </a:t>
            </a:r>
            <a:r>
              <a:rPr lang="fr-BE" sz="1900" b="1" dirty="0" err="1">
                <a:solidFill>
                  <a:srgbClr val="D48357"/>
                </a:solidFill>
              </a:rPr>
              <a:t>serotonine</a:t>
            </a:r>
            <a:r>
              <a:rPr lang="fr-BE" sz="1900" b="1" dirty="0">
                <a:solidFill>
                  <a:srgbClr val="D48357"/>
                </a:solidFill>
              </a:rPr>
              <a:t> (SERT)</a:t>
            </a:r>
            <a:r>
              <a:rPr lang="fr-BE" sz="1900" dirty="0"/>
              <a:t>.</a:t>
            </a:r>
            <a:r>
              <a:rPr lang="fr-BE" sz="1900" b="1" dirty="0">
                <a:solidFill>
                  <a:srgbClr val="CC3E8F"/>
                </a:solidFill>
              </a:rPr>
              <a:t> 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fr-BE" sz="1900" dirty="0">
                <a:cs typeface="Calibri" panose="020F0502020204030204" pitchFamily="34" charset="0"/>
              </a:rPr>
              <a:t>↑ </a:t>
            </a:r>
            <a:r>
              <a:rPr lang="nl-NL" sz="1900" dirty="0">
                <a:cs typeface="Calibri" panose="020F0502020204030204" pitchFamily="34" charset="0"/>
              </a:rPr>
              <a:t>niveaus van DA, NE en SER in de synaptische spleet</a:t>
            </a:r>
            <a:r>
              <a:rPr lang="fr-BE" sz="1900" dirty="0">
                <a:cs typeface="Calibri" panose="020F0502020204030204" pitchFamily="34" charset="0"/>
              </a:rPr>
              <a:t>.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fr-BE" sz="1900" dirty="0">
                <a:cs typeface="Calibri" panose="020F0502020204030204" pitchFamily="34" charset="0"/>
              </a:rPr>
              <a:t>↑ </a:t>
            </a:r>
            <a:r>
              <a:rPr lang="nl-NL" sz="1900" dirty="0">
                <a:cs typeface="Calibri" panose="020F0502020204030204" pitchFamily="34" charset="0"/>
              </a:rPr>
              <a:t>van zenuwimpulsoverdracht: ↑ oplettendheid, concentratie, cognitieve functies, </a:t>
            </a:r>
            <a:r>
              <a:rPr lang="fr-BE" sz="1900" dirty="0" err="1">
                <a:cs typeface="Calibri" panose="020F0502020204030204" pitchFamily="34" charset="0"/>
              </a:rPr>
              <a:t>enz</a:t>
            </a:r>
            <a:r>
              <a:rPr lang="fr-BE" sz="1900" dirty="0">
                <a:cs typeface="Calibri" panose="020F0502020204030204" pitchFamily="34" charset="0"/>
              </a:rPr>
              <a:t>.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fr-BE" sz="1900" dirty="0"/>
          </a:p>
          <a:p>
            <a:r>
              <a:rPr lang="fr-BE" sz="2000" b="1" dirty="0" err="1"/>
              <a:t>Antioxidant</a:t>
            </a:r>
            <a:r>
              <a:rPr lang="fr-BE" sz="2000" b="1" dirty="0"/>
              <a:t> </a:t>
            </a:r>
            <a:r>
              <a:rPr lang="fr-BE" sz="2000" b="1" dirty="0" err="1"/>
              <a:t>effect</a:t>
            </a:r>
            <a:r>
              <a:rPr lang="fr-BE" sz="2000" b="1" dirty="0"/>
              <a:t>: </a:t>
            </a:r>
            <a:r>
              <a:rPr lang="fr-BE" sz="1900" dirty="0" err="1"/>
              <a:t>saffraan</a:t>
            </a:r>
            <a:r>
              <a:rPr lang="fr-BE" sz="1900" dirty="0"/>
              <a:t> ↓ </a:t>
            </a:r>
            <a:r>
              <a:rPr lang="fr-BE" sz="1900" dirty="0" err="1"/>
              <a:t>oxidatieve</a:t>
            </a:r>
            <a:r>
              <a:rPr lang="fr-BE" sz="1900" dirty="0"/>
              <a:t> stress </a:t>
            </a:r>
            <a:r>
              <a:rPr lang="fr-BE" sz="1900" dirty="0" err="1"/>
              <a:t>door</a:t>
            </a:r>
            <a:r>
              <a:rPr lang="fr-BE" sz="1900" dirty="0"/>
              <a:t> ↑ van de </a:t>
            </a:r>
            <a:r>
              <a:rPr lang="fr-BE" sz="1900" dirty="0" err="1"/>
              <a:t>activiteit</a:t>
            </a:r>
            <a:r>
              <a:rPr lang="fr-BE" sz="1900" dirty="0"/>
              <a:t> van </a:t>
            </a:r>
            <a:r>
              <a:rPr lang="fr-BE" sz="1900" dirty="0" err="1"/>
              <a:t>antioxidant</a:t>
            </a:r>
            <a:r>
              <a:rPr lang="fr-BE" sz="1900" dirty="0"/>
              <a:t> </a:t>
            </a:r>
            <a:r>
              <a:rPr lang="fr-BE" sz="1900" dirty="0" err="1"/>
              <a:t>enzymen</a:t>
            </a:r>
            <a:r>
              <a:rPr lang="fr-BE" sz="1900" dirty="0"/>
              <a:t> (catalase, SOD, </a:t>
            </a:r>
            <a:r>
              <a:rPr lang="fr-BE" sz="1900" dirty="0" err="1"/>
              <a:t>enz</a:t>
            </a:r>
            <a:r>
              <a:rPr lang="fr-BE" sz="1900" dirty="0"/>
              <a:t>.).</a:t>
            </a:r>
          </a:p>
          <a:p>
            <a:endParaRPr lang="fr-BE" sz="1900" dirty="0">
              <a:cs typeface="Calibri" panose="020F0502020204030204" pitchFamily="34" charset="0"/>
            </a:endParaRPr>
          </a:p>
          <a:p>
            <a:r>
              <a:rPr lang="fr-BE" sz="2000" b="1" dirty="0" err="1">
                <a:cs typeface="Calibri" panose="020F0502020204030204" pitchFamily="34" charset="0"/>
              </a:rPr>
              <a:t>Ontstekingsremmende</a:t>
            </a:r>
            <a:r>
              <a:rPr lang="fr-BE" sz="2000" b="1" dirty="0">
                <a:cs typeface="Calibri" panose="020F0502020204030204" pitchFamily="34" charset="0"/>
              </a:rPr>
              <a:t> </a:t>
            </a:r>
            <a:r>
              <a:rPr lang="fr-BE" sz="2000" b="1" dirty="0" err="1">
                <a:cs typeface="Calibri" panose="020F0502020204030204" pitchFamily="34" charset="0"/>
              </a:rPr>
              <a:t>effect</a:t>
            </a:r>
            <a:r>
              <a:rPr lang="fr-BE" sz="2000" b="1" dirty="0">
                <a:cs typeface="Calibri" panose="020F0502020204030204" pitchFamily="34" charset="0"/>
              </a:rPr>
              <a:t>: </a:t>
            </a:r>
            <a:r>
              <a:rPr lang="fr-BE" sz="1900" dirty="0" err="1">
                <a:cs typeface="Calibri" panose="020F0502020204030204" pitchFamily="34" charset="0"/>
              </a:rPr>
              <a:t>saffraan</a:t>
            </a:r>
            <a:r>
              <a:rPr lang="fr-BE" sz="1900" dirty="0">
                <a:cs typeface="Calibri" panose="020F0502020204030204" pitchFamily="34" charset="0"/>
              </a:rPr>
              <a:t> ↓ de </a:t>
            </a:r>
            <a:r>
              <a:rPr lang="fr-BE" sz="1900" dirty="0" err="1">
                <a:cs typeface="Calibri" panose="020F0502020204030204" pitchFamily="34" charset="0"/>
              </a:rPr>
              <a:t>productie</a:t>
            </a:r>
            <a:r>
              <a:rPr lang="fr-BE" sz="1900" dirty="0">
                <a:cs typeface="Calibri" panose="020F0502020204030204" pitchFamily="34" charset="0"/>
              </a:rPr>
              <a:t>  van pro-inflammatoire </a:t>
            </a:r>
            <a:r>
              <a:rPr lang="fr-BE" sz="1900" dirty="0" err="1">
                <a:cs typeface="Calibri" panose="020F0502020204030204" pitchFamily="34" charset="0"/>
              </a:rPr>
              <a:t>moleculen</a:t>
            </a:r>
            <a:r>
              <a:rPr lang="fr-BE" sz="1900" dirty="0">
                <a:cs typeface="Calibri" panose="020F0502020204030204" pitchFamily="34" charset="0"/>
              </a:rPr>
              <a:t> (</a:t>
            </a:r>
            <a:r>
              <a:rPr lang="fr-FR" sz="19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TNF-α, IL-6, NF-</a:t>
            </a:r>
            <a:r>
              <a:rPr lang="el-GR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fr-FR" sz="19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fr-FR" sz="19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fr-BE" sz="1800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B3C3C18-FE32-CDAF-FBE6-435BEC88DD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7210" y="1325563"/>
            <a:ext cx="5223029" cy="4669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2782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0D2DA0-2DE4-4446-936F-8107D3EAB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Klinische</a:t>
            </a:r>
            <a:r>
              <a:rPr lang="en-GB" dirty="0"/>
              <a:t> </a:t>
            </a:r>
            <a:r>
              <a:rPr lang="en-GB" dirty="0" err="1"/>
              <a:t>werkzaamheid</a:t>
            </a:r>
            <a:r>
              <a:rPr lang="en-GB" dirty="0"/>
              <a:t> van </a:t>
            </a:r>
            <a:r>
              <a:rPr lang="en-GB" dirty="0" err="1"/>
              <a:t>saffraan</a:t>
            </a:r>
            <a:r>
              <a:rPr lang="en-GB" dirty="0"/>
              <a:t> </a:t>
            </a:r>
            <a:r>
              <a:rPr lang="en-GB" dirty="0" err="1"/>
              <a:t>bij</a:t>
            </a:r>
            <a:r>
              <a:rPr lang="en-GB" dirty="0"/>
              <a:t> AD(H)D </a:t>
            </a:r>
            <a:endParaRPr lang="fr-BE" baseline="3000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71CD01A-1FD5-4804-A885-61E072DDF6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852737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CBB7324A-A032-475F-162F-40A3022908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449" y="1564715"/>
            <a:ext cx="10910011" cy="4964252"/>
          </a:xfrm>
        </p:spPr>
        <p:txBody>
          <a:bodyPr>
            <a:normAutofit/>
          </a:bodyPr>
          <a:lstStyle/>
          <a:p>
            <a:r>
              <a:rPr lang="nl-NL" sz="2000" dirty="0"/>
              <a:t>Single-</a:t>
            </a:r>
            <a:r>
              <a:rPr lang="nl-NL" sz="2000" dirty="0" err="1"/>
              <a:t>centre</a:t>
            </a:r>
            <a:r>
              <a:rPr lang="nl-NL" sz="2000" dirty="0"/>
              <a:t>, prospectieve, niet-gerandomiseerde, open-label studie.</a:t>
            </a:r>
          </a:p>
          <a:p>
            <a:r>
              <a:rPr lang="nl-NL" sz="2000" b="1" dirty="0"/>
              <a:t>63 kinderen en adolescenten </a:t>
            </a:r>
            <a:r>
              <a:rPr lang="nl-NL" sz="2000" dirty="0"/>
              <a:t>van</a:t>
            </a:r>
            <a:r>
              <a:rPr lang="nl-NL" sz="2000" b="1" dirty="0"/>
              <a:t> 7 tot 17 jaar </a:t>
            </a:r>
            <a:r>
              <a:rPr lang="nl-NL" sz="2000" dirty="0"/>
              <a:t>met AD(H)D volgens DSM-5 criteria + bevestigd door een kinderpsychiater.</a:t>
            </a:r>
            <a:endParaRPr lang="fr-BE" sz="2000" dirty="0"/>
          </a:p>
          <a:p>
            <a:r>
              <a:rPr lang="nl-NL" sz="2000" dirty="0"/>
              <a:t>Zij kregen gedurende </a:t>
            </a:r>
            <a:r>
              <a:rPr lang="nl-NL" sz="2000" b="1" dirty="0"/>
              <a:t>3 maanden</a:t>
            </a:r>
            <a:r>
              <a:rPr lang="nl-NL" sz="2000" dirty="0"/>
              <a:t>, in combinatie met </a:t>
            </a:r>
            <a:r>
              <a:rPr lang="nl-NL" sz="2000" dirty="0" err="1"/>
              <a:t>psychoeducatie</a:t>
            </a:r>
            <a:r>
              <a:rPr lang="fr-BE" sz="2000" dirty="0"/>
              <a:t>:</a:t>
            </a:r>
          </a:p>
          <a:p>
            <a:pPr lvl="1"/>
            <a:r>
              <a:rPr lang="fr-BE" sz="1800" b="1" dirty="0"/>
              <a:t>GROEP 1: </a:t>
            </a:r>
            <a:r>
              <a:rPr lang="fr-BE" sz="1800" b="1" dirty="0" err="1"/>
              <a:t>Methylfenidaat</a:t>
            </a:r>
            <a:r>
              <a:rPr lang="fr-BE" sz="1800" b="1" dirty="0"/>
              <a:t> (MPH)</a:t>
            </a:r>
            <a:r>
              <a:rPr lang="fr-BE" sz="1800" dirty="0"/>
              <a:t> </a:t>
            </a:r>
            <a:r>
              <a:rPr lang="fr-BE" sz="1800" dirty="0" err="1"/>
              <a:t>extended</a:t>
            </a:r>
            <a:r>
              <a:rPr lang="fr-BE" sz="1800" dirty="0"/>
              <a:t> release (1 mg/kg/d in de </a:t>
            </a:r>
            <a:r>
              <a:rPr lang="fr-BE" sz="1800" dirty="0" err="1"/>
              <a:t>ochtend</a:t>
            </a:r>
            <a:r>
              <a:rPr lang="fr-BE" sz="1800" dirty="0"/>
              <a:t>).</a:t>
            </a:r>
          </a:p>
          <a:p>
            <a:pPr lvl="1"/>
            <a:r>
              <a:rPr lang="fr-BE" sz="1800" b="1" dirty="0"/>
              <a:t>GROEP 2: 30 mg/d </a:t>
            </a:r>
            <a:r>
              <a:rPr lang="fr-BE" sz="1800" b="1" dirty="0" err="1"/>
              <a:t>saffraanextract</a:t>
            </a:r>
            <a:r>
              <a:rPr lang="fr-BE" sz="1800" b="1" dirty="0"/>
              <a:t> </a:t>
            </a:r>
            <a:r>
              <a:rPr lang="fr-BE" sz="1800" dirty="0"/>
              <a:t>(‘s </a:t>
            </a:r>
            <a:r>
              <a:rPr lang="fr-BE" sz="1800" dirty="0" err="1"/>
              <a:t>avonds</a:t>
            </a:r>
            <a:r>
              <a:rPr lang="fr-BE" sz="1800" dirty="0"/>
              <a:t>)</a:t>
            </a:r>
            <a:r>
              <a:rPr lang="fr-BE" sz="1800" dirty="0">
                <a:sym typeface="Wingdings" panose="05000000000000000000" pitchFamily="2" charset="2"/>
              </a:rPr>
              <a:t>.</a:t>
            </a:r>
          </a:p>
          <a:p>
            <a:pPr indent="-342900"/>
            <a:r>
              <a:rPr lang="nl-NL" sz="2000" dirty="0"/>
              <a:t>Evaluatie bij baseline en na 3 maanden behandeling</a:t>
            </a:r>
            <a:r>
              <a:rPr lang="fr-BE" sz="2000" dirty="0"/>
              <a:t>: </a:t>
            </a:r>
          </a:p>
          <a:p>
            <a:pPr lvl="1"/>
            <a:r>
              <a:rPr lang="fr-BE" sz="1800" dirty="0"/>
              <a:t>Van de </a:t>
            </a:r>
            <a:r>
              <a:rPr lang="fr-BE" sz="1800" dirty="0" err="1"/>
              <a:t>ernst</a:t>
            </a:r>
            <a:r>
              <a:rPr lang="fr-BE" sz="1800" dirty="0"/>
              <a:t> van AD(H)D-</a:t>
            </a:r>
            <a:r>
              <a:rPr lang="fr-BE" sz="1800" dirty="0" err="1"/>
              <a:t>symptomen</a:t>
            </a:r>
            <a:r>
              <a:rPr lang="fr-BE" sz="1800" dirty="0"/>
              <a:t>: </a:t>
            </a:r>
            <a:r>
              <a:rPr lang="fr-BE" sz="1800" i="1" dirty="0"/>
              <a:t>Swanson, Nolan, Pelham Teacher and Parent Rating Scale </a:t>
            </a:r>
            <a:r>
              <a:rPr lang="fr-BE" sz="1800" dirty="0"/>
              <a:t>(SNAP-IV) et </a:t>
            </a:r>
            <a:r>
              <a:rPr lang="fr-BE" sz="1800" i="1" dirty="0" err="1"/>
              <a:t>Revised</a:t>
            </a:r>
            <a:r>
              <a:rPr lang="fr-BE" sz="1800" i="1" dirty="0"/>
              <a:t> </a:t>
            </a:r>
            <a:r>
              <a:rPr lang="fr-BE" sz="1800" i="1" dirty="0" err="1"/>
              <a:t>Conners</a:t>
            </a:r>
            <a:r>
              <a:rPr lang="fr-BE" sz="1800" i="1" dirty="0"/>
              <a:t>’ Parent Rating Scale </a:t>
            </a:r>
            <a:r>
              <a:rPr lang="fr-BE" sz="1800" dirty="0"/>
              <a:t>(CPRS-R).</a:t>
            </a:r>
          </a:p>
          <a:p>
            <a:pPr lvl="1"/>
            <a:r>
              <a:rPr lang="fr-BE" sz="1800" dirty="0"/>
              <a:t>Van </a:t>
            </a:r>
            <a:r>
              <a:rPr lang="fr-BE" sz="1800" dirty="0" err="1"/>
              <a:t>executieve</a:t>
            </a:r>
            <a:r>
              <a:rPr lang="fr-BE" sz="1800" dirty="0"/>
              <a:t> </a:t>
            </a:r>
            <a:r>
              <a:rPr lang="fr-BE" sz="1800" dirty="0" err="1"/>
              <a:t>stoornissen</a:t>
            </a:r>
            <a:r>
              <a:rPr lang="fr-BE" sz="1800" dirty="0"/>
              <a:t>: </a:t>
            </a:r>
            <a:r>
              <a:rPr lang="fr-BE" sz="18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Rating Inventory of Executive Functions (</a:t>
            </a:r>
            <a:r>
              <a:rPr lang="fr-BE" sz="1800" dirty="0"/>
              <a:t>BRIEF-2).</a:t>
            </a:r>
          </a:p>
          <a:p>
            <a:pPr marL="0" indent="-114300">
              <a:buNone/>
            </a:pPr>
            <a:endParaRPr lang="fr-BE" sz="2800" dirty="0">
              <a:sym typeface="Wingdings" panose="05000000000000000000" pitchFamily="2" charset="2"/>
            </a:endParaRPr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E3A83683-00EF-CF12-8BB6-E3A58AF93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540" y="329033"/>
            <a:ext cx="9134265" cy="1728370"/>
          </a:xfrm>
        </p:spPr>
        <p:txBody>
          <a:bodyPr>
            <a:noAutofit/>
          </a:bodyPr>
          <a:lstStyle/>
          <a:p>
            <a:r>
              <a:rPr lang="fr-BE" sz="4800" b="1" i="0" dirty="0" err="1">
                <a:effectLst/>
              </a:rPr>
              <a:t>Blasco-Fontecilla</a:t>
            </a:r>
            <a:r>
              <a:rPr lang="fr-BE" sz="4800" b="0" i="0" dirty="0">
                <a:effectLst/>
              </a:rPr>
              <a:t> et al. (2022). </a:t>
            </a:r>
            <a:endParaRPr lang="fr-BE" sz="4800" dirty="0"/>
          </a:p>
        </p:txBody>
      </p:sp>
      <p:sp>
        <p:nvSpPr>
          <p:cNvPr id="3" name="Dink swipe arrow next"/>
          <p:cNvSpPr/>
          <p:nvPr/>
        </p:nvSpPr>
        <p:spPr>
          <a:xfrm>
            <a:off x="12319000" y="3429000"/>
            <a:ext cx="508000" cy="381000"/>
          </a:xfrm>
          <a:prstGeom prst="rightArrow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" name="Dink swipe arrow back"/>
          <p:cNvSpPr/>
          <p:nvPr/>
        </p:nvSpPr>
        <p:spPr>
          <a:xfrm>
            <a:off x="-635000" y="3429000"/>
            <a:ext cx="508000" cy="381000"/>
          </a:xfrm>
          <a:prstGeom prst="leftArrow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30DE9F0-CA0F-D401-516F-DB6AC4C59157}"/>
              </a:ext>
            </a:extLst>
          </p:cNvPr>
          <p:cNvGrpSpPr/>
          <p:nvPr/>
        </p:nvGrpSpPr>
        <p:grpSpPr>
          <a:xfrm>
            <a:off x="9862167" y="195868"/>
            <a:ext cx="2019551" cy="1277219"/>
            <a:chOff x="9862167" y="195868"/>
            <a:chExt cx="2019551" cy="1277219"/>
          </a:xfrm>
        </p:grpSpPr>
        <p:sp>
          <p:nvSpPr>
            <p:cNvPr id="2" name="Ellipse 1">
              <a:extLst>
                <a:ext uri="{FF2B5EF4-FFF2-40B4-BE49-F238E27FC236}">
                  <a16:creationId xmlns:a16="http://schemas.microsoft.com/office/drawing/2014/main" id="{0FA7C98C-184F-9003-9B40-3051D2DEC9E6}"/>
                </a:ext>
              </a:extLst>
            </p:cNvPr>
            <p:cNvSpPr/>
            <p:nvPr/>
          </p:nvSpPr>
          <p:spPr>
            <a:xfrm>
              <a:off x="9862167" y="195868"/>
              <a:ext cx="2019551" cy="1243343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2200" dirty="0"/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81E28693-0EDC-BE78-0D7A-C52CBEEE2147}"/>
                </a:ext>
              </a:extLst>
            </p:cNvPr>
            <p:cNvSpPr txBox="1"/>
            <p:nvPr/>
          </p:nvSpPr>
          <p:spPr>
            <a:xfrm>
              <a:off x="9942528" y="488202"/>
              <a:ext cx="1858828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2000" dirty="0" err="1">
                  <a:solidFill>
                    <a:schemeClr val="bg1"/>
                  </a:solidFill>
                </a:rPr>
                <a:t>Saffraanextract</a:t>
              </a:r>
              <a:r>
                <a:rPr lang="fr-BE" sz="2000" dirty="0">
                  <a:solidFill>
                    <a:schemeClr val="bg1"/>
                  </a:solidFill>
                </a:rPr>
                <a:t> </a:t>
              </a:r>
              <a:r>
                <a:rPr lang="fr-BE" sz="2000" i="1" dirty="0">
                  <a:solidFill>
                    <a:schemeClr val="bg1"/>
                  </a:solidFill>
                </a:rPr>
                <a:t>vs</a:t>
              </a:r>
              <a:r>
                <a:rPr lang="fr-BE" sz="2000" dirty="0">
                  <a:solidFill>
                    <a:schemeClr val="bg1"/>
                  </a:solidFill>
                </a:rPr>
                <a:t> MPH</a:t>
              </a:r>
            </a:p>
            <a:p>
              <a:endParaRPr lang="nl-BE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697027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94BE1E54-0F0B-49A4-93D2-DFBDF4E55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7285"/>
            <a:ext cx="10729406" cy="4790250"/>
          </a:xfrm>
        </p:spPr>
        <p:txBody>
          <a:bodyPr>
            <a:normAutofit/>
          </a:bodyPr>
          <a:lstStyle/>
          <a:p>
            <a:r>
              <a:rPr lang="nl-NL" sz="2200" b="1" dirty="0"/>
              <a:t>De doeltreffendheid van saffraan was vergelijkbaar met die van MPH</a:t>
            </a:r>
            <a:r>
              <a:rPr lang="fr-BE" sz="2200" dirty="0"/>
              <a:t>:</a:t>
            </a:r>
          </a:p>
          <a:p>
            <a:pPr lvl="1"/>
            <a:r>
              <a:rPr lang="nl-NL" sz="2000" b="1" dirty="0"/>
              <a:t>Significante verbetering van de ernst van de AD(H)D-symptomen</a:t>
            </a:r>
            <a:endParaRPr lang="fr-BE" sz="2000" dirty="0"/>
          </a:p>
        </p:txBody>
      </p:sp>
      <p:sp>
        <p:nvSpPr>
          <p:cNvPr id="4" name="Titre 7">
            <a:extLst>
              <a:ext uri="{FF2B5EF4-FFF2-40B4-BE49-F238E27FC236}">
                <a16:creationId xmlns:a16="http://schemas.microsoft.com/office/drawing/2014/main" id="{5244CF02-3435-A59E-81FF-6BC8FA8A1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2982"/>
            <a:ext cx="9326526" cy="1728370"/>
          </a:xfrm>
        </p:spPr>
        <p:txBody>
          <a:bodyPr>
            <a:noAutofit/>
          </a:bodyPr>
          <a:lstStyle/>
          <a:p>
            <a:r>
              <a:rPr lang="fr-BE" sz="4800" b="1" i="0" dirty="0" err="1">
                <a:effectLst/>
              </a:rPr>
              <a:t>Blasco-Fontecilla</a:t>
            </a:r>
            <a:r>
              <a:rPr lang="fr-BE" sz="4800" b="0" i="0" dirty="0">
                <a:effectLst/>
              </a:rPr>
              <a:t> et al. (2022)</a:t>
            </a:r>
            <a:endParaRPr lang="fr-BE" sz="480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65C625A-C633-996C-85B2-B6AF612121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6525" y="2717767"/>
            <a:ext cx="3839214" cy="319260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8E9DB11-10BF-0B0E-4315-497B8F3C2F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063" y="2717767"/>
            <a:ext cx="3790803" cy="3192609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986DF1C-FB1B-9981-C3FB-8C4D5098B80A}"/>
              </a:ext>
            </a:extLst>
          </p:cNvPr>
          <p:cNvGrpSpPr/>
          <p:nvPr/>
        </p:nvGrpSpPr>
        <p:grpSpPr>
          <a:xfrm>
            <a:off x="9862167" y="195868"/>
            <a:ext cx="2019551" cy="1277219"/>
            <a:chOff x="9862167" y="195868"/>
            <a:chExt cx="2019551" cy="1277219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215E9EF4-9653-6C18-7FA1-58B879326A37}"/>
                </a:ext>
              </a:extLst>
            </p:cNvPr>
            <p:cNvSpPr/>
            <p:nvPr/>
          </p:nvSpPr>
          <p:spPr>
            <a:xfrm>
              <a:off x="9862167" y="195868"/>
              <a:ext cx="2019551" cy="1243343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2200" dirty="0"/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E2FB6526-60B5-C308-F850-647DF4196EB7}"/>
                </a:ext>
              </a:extLst>
            </p:cNvPr>
            <p:cNvSpPr txBox="1"/>
            <p:nvPr/>
          </p:nvSpPr>
          <p:spPr>
            <a:xfrm>
              <a:off x="9942528" y="488202"/>
              <a:ext cx="1858828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2000" dirty="0" err="1">
                  <a:solidFill>
                    <a:schemeClr val="bg1"/>
                  </a:solidFill>
                </a:rPr>
                <a:t>Saffraanextract</a:t>
              </a:r>
              <a:r>
                <a:rPr lang="fr-BE" sz="2000" dirty="0">
                  <a:solidFill>
                    <a:schemeClr val="bg1"/>
                  </a:solidFill>
                </a:rPr>
                <a:t> </a:t>
              </a:r>
              <a:r>
                <a:rPr lang="fr-BE" sz="2000" i="1" dirty="0">
                  <a:solidFill>
                    <a:schemeClr val="bg1"/>
                  </a:solidFill>
                </a:rPr>
                <a:t>vs</a:t>
              </a:r>
              <a:r>
                <a:rPr lang="fr-BE" sz="2000" dirty="0">
                  <a:solidFill>
                    <a:schemeClr val="bg1"/>
                  </a:solidFill>
                </a:rPr>
                <a:t> MPH</a:t>
              </a:r>
            </a:p>
            <a:p>
              <a:endParaRPr lang="nl-BE" dirty="0"/>
            </a:p>
          </p:txBody>
        </p:sp>
      </p:grpSp>
    </p:spTree>
    <p:extLst>
      <p:ext uri="{BB962C8B-B14F-4D97-AF65-F5344CB8AC3E}">
        <p14:creationId xmlns:p14="http://schemas.microsoft.com/office/powerpoint/2010/main" val="11440280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94BE1E54-0F0B-49A4-93D2-DFBDF4E55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1539"/>
            <a:ext cx="10729406" cy="4790250"/>
          </a:xfrm>
        </p:spPr>
        <p:txBody>
          <a:bodyPr>
            <a:normAutofit/>
          </a:bodyPr>
          <a:lstStyle/>
          <a:p>
            <a:r>
              <a:rPr lang="nl-NL" sz="2200" b="1" dirty="0"/>
              <a:t>De doeltreffendheid van saffraan was vergelijkbaar met die van MPH</a:t>
            </a:r>
            <a:r>
              <a:rPr lang="fr-BE" sz="2200" dirty="0"/>
              <a:t>:</a:t>
            </a:r>
          </a:p>
          <a:p>
            <a:pPr lvl="1"/>
            <a:r>
              <a:rPr lang="nl-NL" sz="2000" b="1" dirty="0"/>
              <a:t>Significante verbetering van de executieve functies</a:t>
            </a:r>
            <a:endParaRPr lang="fr-BE" sz="2000" dirty="0"/>
          </a:p>
          <a:p>
            <a:pPr marL="457200" lvl="1" indent="0">
              <a:buNone/>
            </a:pPr>
            <a:endParaRPr lang="fr-BE" sz="2000" dirty="0"/>
          </a:p>
        </p:txBody>
      </p:sp>
      <p:sp>
        <p:nvSpPr>
          <p:cNvPr id="4" name="Titre 7">
            <a:extLst>
              <a:ext uri="{FF2B5EF4-FFF2-40B4-BE49-F238E27FC236}">
                <a16:creationId xmlns:a16="http://schemas.microsoft.com/office/drawing/2014/main" id="{5244CF02-3435-A59E-81FF-6BC8FA8A1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0324"/>
            <a:ext cx="9315893" cy="1728370"/>
          </a:xfrm>
        </p:spPr>
        <p:txBody>
          <a:bodyPr>
            <a:noAutofit/>
          </a:bodyPr>
          <a:lstStyle/>
          <a:p>
            <a:r>
              <a:rPr lang="fr-BE" sz="4800" b="1" i="0" dirty="0" err="1">
                <a:effectLst/>
              </a:rPr>
              <a:t>Blasco-Fontecilla</a:t>
            </a:r>
            <a:r>
              <a:rPr lang="fr-BE" sz="4800" b="0" i="0" dirty="0">
                <a:effectLst/>
              </a:rPr>
              <a:t> et al. (2022). </a:t>
            </a:r>
            <a:endParaRPr lang="fr-BE" sz="48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94E4405-3FB8-A885-34A1-F0D26E23A7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0498" y="2729890"/>
            <a:ext cx="4550108" cy="3787786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18BC7C17-1A07-9A2A-DA44-B9333584CF74}"/>
              </a:ext>
            </a:extLst>
          </p:cNvPr>
          <p:cNvGrpSpPr/>
          <p:nvPr/>
        </p:nvGrpSpPr>
        <p:grpSpPr>
          <a:xfrm>
            <a:off x="9862167" y="195868"/>
            <a:ext cx="2019551" cy="1277219"/>
            <a:chOff x="9862167" y="195868"/>
            <a:chExt cx="2019551" cy="1277219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73DD48ED-026A-899C-AD30-4AEB8A0C5F12}"/>
                </a:ext>
              </a:extLst>
            </p:cNvPr>
            <p:cNvSpPr/>
            <p:nvPr/>
          </p:nvSpPr>
          <p:spPr>
            <a:xfrm>
              <a:off x="9862167" y="195868"/>
              <a:ext cx="2019551" cy="1243343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2200" dirty="0"/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C125214F-44A2-CCCA-9539-07FC7B7AE23D}"/>
                </a:ext>
              </a:extLst>
            </p:cNvPr>
            <p:cNvSpPr txBox="1"/>
            <p:nvPr/>
          </p:nvSpPr>
          <p:spPr>
            <a:xfrm>
              <a:off x="9942528" y="488202"/>
              <a:ext cx="1858828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2000" dirty="0" err="1">
                  <a:solidFill>
                    <a:schemeClr val="bg1"/>
                  </a:solidFill>
                </a:rPr>
                <a:t>Saffraanextract</a:t>
              </a:r>
              <a:r>
                <a:rPr lang="fr-BE" sz="2000" dirty="0">
                  <a:solidFill>
                    <a:schemeClr val="bg1"/>
                  </a:solidFill>
                </a:rPr>
                <a:t> </a:t>
              </a:r>
              <a:r>
                <a:rPr lang="fr-BE" sz="2000" i="1" dirty="0">
                  <a:solidFill>
                    <a:schemeClr val="bg1"/>
                  </a:solidFill>
                </a:rPr>
                <a:t>vs</a:t>
              </a:r>
              <a:r>
                <a:rPr lang="fr-BE" sz="2000" dirty="0">
                  <a:solidFill>
                    <a:schemeClr val="bg1"/>
                  </a:solidFill>
                </a:rPr>
                <a:t> MPH</a:t>
              </a:r>
            </a:p>
            <a:p>
              <a:endParaRPr lang="nl-BE" dirty="0"/>
            </a:p>
          </p:txBody>
        </p:sp>
      </p:grpSp>
    </p:spTree>
    <p:extLst>
      <p:ext uri="{BB962C8B-B14F-4D97-AF65-F5344CB8AC3E}">
        <p14:creationId xmlns:p14="http://schemas.microsoft.com/office/powerpoint/2010/main" val="24581450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75FB290D-B432-005F-B942-BEEF17F12D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0915" y="1445986"/>
            <a:ext cx="11040803" cy="4592266"/>
          </a:xfrm>
        </p:spPr>
        <p:txBody>
          <a:bodyPr>
            <a:normAutofit/>
          </a:bodyPr>
          <a:lstStyle/>
          <a:p>
            <a:r>
              <a:rPr lang="fr-BE" sz="2200" dirty="0" err="1"/>
              <a:t>Gerandomiseerde</a:t>
            </a:r>
            <a:r>
              <a:rPr lang="fr-BE" sz="2200" dirty="0"/>
              <a:t>, </a:t>
            </a:r>
            <a:r>
              <a:rPr lang="fr-BE" sz="2200" dirty="0" err="1"/>
              <a:t>dubbelblinde</a:t>
            </a:r>
            <a:r>
              <a:rPr lang="fr-BE" sz="2200" dirty="0"/>
              <a:t> </a:t>
            </a:r>
            <a:r>
              <a:rPr lang="fr-BE" sz="2200" dirty="0" err="1"/>
              <a:t>studie</a:t>
            </a:r>
            <a:r>
              <a:rPr lang="fr-BE" sz="2200" dirty="0"/>
              <a:t>.</a:t>
            </a:r>
          </a:p>
          <a:p>
            <a:r>
              <a:rPr lang="nl-NL" sz="2200" b="1" dirty="0"/>
              <a:t>50 kinderen en adolescenten </a:t>
            </a:r>
            <a:r>
              <a:rPr lang="nl-NL" sz="2200" dirty="0"/>
              <a:t>van</a:t>
            </a:r>
            <a:r>
              <a:rPr lang="nl-NL" sz="2200" b="1" dirty="0"/>
              <a:t> 6 tot 17 jaar </a:t>
            </a:r>
            <a:r>
              <a:rPr lang="nl-NL" sz="2200" dirty="0"/>
              <a:t>met AD(H)D volgens DSM-5 criteria + bevestigd door een kinderpsychiater.</a:t>
            </a:r>
            <a:endParaRPr lang="fr-BE" sz="2200" dirty="0"/>
          </a:p>
          <a:p>
            <a:r>
              <a:rPr lang="nl-NL" sz="2200" dirty="0"/>
              <a:t>Zij kregen gedurende </a:t>
            </a:r>
            <a:r>
              <a:rPr lang="nl-NL" sz="2200" b="1" dirty="0"/>
              <a:t>6 weken</a:t>
            </a:r>
            <a:r>
              <a:rPr lang="fr-BE" sz="2200" dirty="0"/>
              <a:t>: </a:t>
            </a:r>
          </a:p>
          <a:p>
            <a:pPr lvl="1"/>
            <a:r>
              <a:rPr lang="fr-BE" sz="1900" b="1" dirty="0"/>
              <a:t>GROEP 1: </a:t>
            </a:r>
            <a:r>
              <a:rPr lang="fr-BE" sz="1900" b="1" dirty="0" err="1"/>
              <a:t>Methylfenidaat</a:t>
            </a:r>
            <a:r>
              <a:rPr lang="fr-BE" sz="1900" b="1" dirty="0"/>
              <a:t> (MPH) </a:t>
            </a:r>
            <a:r>
              <a:rPr lang="nl-NL" sz="1900" dirty="0"/>
              <a:t>in oplopende dosis: 20 mg/d in 2 doses &lt; 30 kg en 30 mg/d &gt; 30 kg in 3 doses (ochtend, middag, 16 uur</a:t>
            </a:r>
            <a:r>
              <a:rPr lang="fr-BE" sz="1900" dirty="0"/>
              <a:t>).</a:t>
            </a:r>
          </a:p>
          <a:p>
            <a:pPr lvl="1"/>
            <a:r>
              <a:rPr lang="nl-NL" sz="1900" b="1" dirty="0"/>
              <a:t>GROEP 2: Saffraanextract 20 mg/d </a:t>
            </a:r>
            <a:r>
              <a:rPr lang="nl-NL" sz="1900" dirty="0"/>
              <a:t>voor kinderen </a:t>
            </a:r>
            <a:r>
              <a:rPr lang="nl-NL" sz="1900" b="1" dirty="0"/>
              <a:t>&lt; 30 kg </a:t>
            </a:r>
            <a:r>
              <a:rPr lang="nl-NL" sz="1900" dirty="0"/>
              <a:t>en</a:t>
            </a:r>
            <a:r>
              <a:rPr lang="nl-NL" sz="1900" b="1" dirty="0"/>
              <a:t> 30 mg/d </a:t>
            </a:r>
            <a:r>
              <a:rPr lang="nl-NL" sz="1900" dirty="0"/>
              <a:t>voor kinderen </a:t>
            </a:r>
            <a:r>
              <a:rPr lang="nl-NL" sz="1900" b="1" dirty="0"/>
              <a:t>&gt; 30 kg</a:t>
            </a:r>
            <a:r>
              <a:rPr lang="nl-NL" sz="1900" dirty="0"/>
              <a:t>.</a:t>
            </a:r>
            <a:endParaRPr lang="fr-BE" sz="1900" dirty="0"/>
          </a:p>
          <a:p>
            <a:r>
              <a:rPr lang="nl-NL" sz="2200" dirty="0"/>
              <a:t>Beoordeling van de ernst van de symptomen aan het begin van de studie, na 3 weken en na 6 weken behandeling </a:t>
            </a:r>
            <a:r>
              <a:rPr lang="fr-BE" sz="2200" dirty="0"/>
              <a:t>: </a:t>
            </a:r>
            <a:r>
              <a:rPr lang="en-US" sz="1900" b="0" i="1" u="none" strike="noStrike" baseline="0" dirty="0"/>
              <a:t>Teacher and Parent Attention-Deficit/Hyperactivity Disorder Rating Scale </a:t>
            </a:r>
            <a:r>
              <a:rPr lang="en-US" sz="1900" b="0" u="none" strike="noStrike" baseline="0" dirty="0"/>
              <a:t>(</a:t>
            </a:r>
            <a:r>
              <a:rPr lang="fr-BE" sz="1900" dirty="0"/>
              <a:t>ADHD-RS-IV) </a:t>
            </a:r>
            <a:r>
              <a:rPr lang="nl-NL" sz="1900" dirty="0"/>
              <a:t>ingevuld door de ouders en de leraar</a:t>
            </a:r>
            <a:r>
              <a:rPr lang="fr-BE" sz="1900" dirty="0"/>
              <a:t>.</a:t>
            </a:r>
          </a:p>
          <a:p>
            <a:pPr marL="0" indent="0">
              <a:buNone/>
            </a:pPr>
            <a:endParaRPr lang="fr-BE" dirty="0"/>
          </a:p>
          <a:p>
            <a:pPr lvl="1"/>
            <a:endParaRPr lang="fr-BE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7E645678-5EEC-DB8A-85FC-88C4694AB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918" y="317862"/>
            <a:ext cx="9096429" cy="1325563"/>
          </a:xfrm>
        </p:spPr>
        <p:txBody>
          <a:bodyPr>
            <a:normAutofit/>
          </a:bodyPr>
          <a:lstStyle/>
          <a:p>
            <a:r>
              <a:rPr lang="fr-BE" sz="4800" b="1" dirty="0">
                <a:effectLst/>
                <a:ea typeface="Calibri" panose="020F0502020204030204" pitchFamily="34" charset="0"/>
              </a:rPr>
              <a:t>Baziar</a:t>
            </a:r>
            <a:r>
              <a:rPr lang="fr-BE" sz="4800" dirty="0">
                <a:effectLst/>
                <a:ea typeface="Calibri" panose="020F0502020204030204" pitchFamily="34" charset="0"/>
              </a:rPr>
              <a:t> et al. (2019). </a:t>
            </a:r>
            <a:endParaRPr lang="fr-BE" sz="4800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D1E57E2-3097-FE24-0382-CFCC44C0F677}"/>
              </a:ext>
            </a:extLst>
          </p:cNvPr>
          <p:cNvGrpSpPr/>
          <p:nvPr/>
        </p:nvGrpSpPr>
        <p:grpSpPr>
          <a:xfrm>
            <a:off x="9862167" y="195868"/>
            <a:ext cx="2019551" cy="1277219"/>
            <a:chOff x="9862167" y="195868"/>
            <a:chExt cx="2019551" cy="1277219"/>
          </a:xfrm>
        </p:grpSpPr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247FA6F9-F7A5-29F2-B24C-3E3BB8AC5417}"/>
                </a:ext>
              </a:extLst>
            </p:cNvPr>
            <p:cNvSpPr/>
            <p:nvPr/>
          </p:nvSpPr>
          <p:spPr>
            <a:xfrm>
              <a:off x="9862167" y="195868"/>
              <a:ext cx="2019551" cy="1243343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2200" dirty="0"/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A80E050B-BD9C-6D62-AD99-F53096DEC93D}"/>
                </a:ext>
              </a:extLst>
            </p:cNvPr>
            <p:cNvSpPr txBox="1"/>
            <p:nvPr/>
          </p:nvSpPr>
          <p:spPr>
            <a:xfrm>
              <a:off x="9942528" y="488202"/>
              <a:ext cx="1858828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2000" dirty="0" err="1">
                  <a:solidFill>
                    <a:schemeClr val="bg1"/>
                  </a:solidFill>
                </a:rPr>
                <a:t>Saffraanextract</a:t>
              </a:r>
              <a:r>
                <a:rPr lang="fr-BE" sz="2000" dirty="0">
                  <a:solidFill>
                    <a:schemeClr val="bg1"/>
                  </a:solidFill>
                </a:rPr>
                <a:t> </a:t>
              </a:r>
              <a:r>
                <a:rPr lang="fr-BE" sz="2000" i="1" dirty="0">
                  <a:solidFill>
                    <a:schemeClr val="bg1"/>
                  </a:solidFill>
                </a:rPr>
                <a:t>vs</a:t>
              </a:r>
              <a:r>
                <a:rPr lang="fr-BE" sz="2000" dirty="0">
                  <a:solidFill>
                    <a:schemeClr val="bg1"/>
                  </a:solidFill>
                </a:rPr>
                <a:t> MPH</a:t>
              </a:r>
            </a:p>
            <a:p>
              <a:endParaRPr lang="nl-BE" dirty="0"/>
            </a:p>
          </p:txBody>
        </p:sp>
      </p:grpSp>
    </p:spTree>
    <p:extLst>
      <p:ext uri="{BB962C8B-B14F-4D97-AF65-F5344CB8AC3E}">
        <p14:creationId xmlns:p14="http://schemas.microsoft.com/office/powerpoint/2010/main" val="38907057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75FB290D-B432-005F-B942-BEEF17F12D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331" y="1318186"/>
            <a:ext cx="11329067" cy="4735476"/>
          </a:xfrm>
        </p:spPr>
        <p:txBody>
          <a:bodyPr>
            <a:normAutofit/>
          </a:bodyPr>
          <a:lstStyle/>
          <a:p>
            <a:r>
              <a:rPr lang="nl-NL" sz="2200" b="1" dirty="0"/>
              <a:t>De doeltreffendheid van saffraan was vergelijkbaar met die van MPH</a:t>
            </a:r>
            <a:r>
              <a:rPr lang="fr-BE" sz="2200" dirty="0"/>
              <a:t>:</a:t>
            </a:r>
          </a:p>
          <a:p>
            <a:pPr lvl="1"/>
            <a:r>
              <a:rPr lang="nl-NL" b="1" dirty="0"/>
              <a:t>Significante verbetering van de ernst van de AD(H)D-symptomen</a:t>
            </a:r>
            <a:endParaRPr lang="fr-BE" dirty="0"/>
          </a:p>
          <a:p>
            <a:pPr lvl="2"/>
            <a:r>
              <a:rPr lang="fr-BE" sz="2200" dirty="0"/>
              <a:t>ADHD-RS-IV </a:t>
            </a:r>
            <a:r>
              <a:rPr lang="fr-BE" sz="2200" dirty="0" err="1"/>
              <a:t>ingevuld</a:t>
            </a:r>
            <a:r>
              <a:rPr lang="fr-BE" sz="2200" dirty="0"/>
              <a:t> </a:t>
            </a:r>
            <a:r>
              <a:rPr lang="fr-BE" sz="2200" dirty="0" err="1"/>
              <a:t>door</a:t>
            </a:r>
            <a:r>
              <a:rPr lang="fr-BE" sz="2200" dirty="0"/>
              <a:t> </a:t>
            </a:r>
            <a:r>
              <a:rPr lang="fr-BE" sz="2200" b="1" u="sng" dirty="0" err="1"/>
              <a:t>ouders</a:t>
            </a:r>
            <a:r>
              <a:rPr lang="fr-BE" sz="2200" dirty="0"/>
              <a:t>: </a:t>
            </a:r>
          </a:p>
          <a:p>
            <a:pPr marL="914400" lvl="2" indent="0">
              <a:buNone/>
            </a:pPr>
            <a:endParaRPr lang="fr-BE" sz="1800" dirty="0"/>
          </a:p>
          <a:p>
            <a:pPr marL="0" indent="0">
              <a:buNone/>
            </a:pPr>
            <a:endParaRPr lang="fr-BE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7E645678-5EEC-DB8A-85FC-88C4694AB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896" y="263574"/>
            <a:ext cx="9096429" cy="1325563"/>
          </a:xfrm>
        </p:spPr>
        <p:txBody>
          <a:bodyPr>
            <a:normAutofit/>
          </a:bodyPr>
          <a:lstStyle/>
          <a:p>
            <a:r>
              <a:rPr lang="fr-BE" sz="4800" b="1" dirty="0">
                <a:effectLst/>
                <a:ea typeface="Calibri" panose="020F0502020204030204" pitchFamily="34" charset="0"/>
              </a:rPr>
              <a:t>Baziar</a:t>
            </a:r>
            <a:r>
              <a:rPr lang="fr-BE" sz="4800" dirty="0">
                <a:effectLst/>
                <a:ea typeface="Calibri" panose="020F0502020204030204" pitchFamily="34" charset="0"/>
              </a:rPr>
              <a:t> et al. (2019). </a:t>
            </a:r>
            <a:endParaRPr lang="fr-BE" sz="4800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121776D-F3AF-71DB-4EC5-2B6F1E9DAF4D}"/>
              </a:ext>
            </a:extLst>
          </p:cNvPr>
          <p:cNvSpPr txBox="1"/>
          <p:nvPr/>
        </p:nvSpPr>
        <p:spPr>
          <a:xfrm>
            <a:off x="6541874" y="2805040"/>
            <a:ext cx="5369719" cy="28146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3056A3"/>
              </a:buClr>
              <a:buFont typeface="Arial" panose="020B0604020202020204" pitchFamily="34" charset="0"/>
              <a:buChar char="•"/>
            </a:pPr>
            <a:r>
              <a:rPr lang="fr-BE" sz="2000" dirty="0">
                <a:solidFill>
                  <a:srgbClr val="454444"/>
                </a:solidFill>
                <a:latin typeface="Parisine Office Pro" panose="020B0503050000020004" pitchFamily="34" charset="0"/>
                <a:cs typeface="Calibri" panose="020F0502020204030204" pitchFamily="34" charset="0"/>
              </a:rPr>
              <a:t>Significante ↓ </a:t>
            </a:r>
            <a:r>
              <a:rPr lang="nl-NL" sz="2000" dirty="0">
                <a:solidFill>
                  <a:srgbClr val="454444"/>
                </a:solidFill>
                <a:latin typeface="Parisine Office Pro" panose="020B0503050000020004" pitchFamily="34" charset="0"/>
                <a:cs typeface="Calibri" panose="020F0502020204030204" pitchFamily="34" charset="0"/>
              </a:rPr>
              <a:t>van de totale score en van elke </a:t>
            </a:r>
            <a:r>
              <a:rPr lang="nl-NL" sz="2000" dirty="0" err="1">
                <a:solidFill>
                  <a:srgbClr val="454444"/>
                </a:solidFill>
                <a:latin typeface="Parisine Office Pro" panose="020B0503050000020004" pitchFamily="34" charset="0"/>
                <a:cs typeface="Calibri" panose="020F0502020204030204" pitchFamily="34" charset="0"/>
              </a:rPr>
              <a:t>subscore</a:t>
            </a:r>
            <a:r>
              <a:rPr lang="nl-NL" sz="2000" dirty="0">
                <a:solidFill>
                  <a:srgbClr val="454444"/>
                </a:solidFill>
                <a:latin typeface="Parisine Office Pro" panose="020B0503050000020004" pitchFamily="34" charset="0"/>
                <a:cs typeface="Calibri" panose="020F0502020204030204" pitchFamily="34" charset="0"/>
              </a:rPr>
              <a:t> (onoplettendheid en hyperactiviteit) in de 2 groepen </a:t>
            </a:r>
            <a:r>
              <a:rPr lang="nl-NL" sz="2000" b="1" dirty="0">
                <a:solidFill>
                  <a:srgbClr val="454444"/>
                </a:solidFill>
                <a:latin typeface="Parisine Office Pro" panose="020B0503050000020004" pitchFamily="34" charset="0"/>
                <a:cs typeface="Calibri" panose="020F0502020204030204" pitchFamily="34" charset="0"/>
              </a:rPr>
              <a:t>vanaf 3 weken behandeling</a:t>
            </a:r>
            <a:r>
              <a:rPr lang="nl-NL" sz="2000" dirty="0">
                <a:solidFill>
                  <a:srgbClr val="454444"/>
                </a:solidFill>
                <a:latin typeface="Parisine Office Pro" panose="020B0503050000020004" pitchFamily="34" charset="0"/>
                <a:cs typeface="Calibri" panose="020F0502020204030204" pitchFamily="34" charset="0"/>
              </a:rPr>
              <a:t>.</a:t>
            </a:r>
            <a:endParaRPr lang="fr-BE" sz="2000" dirty="0">
              <a:solidFill>
                <a:srgbClr val="454444"/>
              </a:solidFill>
              <a:latin typeface="Parisine Office Pro" panose="020B05030500000200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3056A3"/>
              </a:buClr>
              <a:buFont typeface="Arial" panose="020B0604020202020204" pitchFamily="34" charset="0"/>
              <a:buChar char="•"/>
            </a:pPr>
            <a:r>
              <a:rPr lang="fr-BE" sz="2000" dirty="0" err="1">
                <a:solidFill>
                  <a:srgbClr val="454444"/>
                </a:solidFill>
                <a:latin typeface="Parisine Office Pro" panose="020B05030500000200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Een</a:t>
            </a:r>
            <a:r>
              <a:rPr lang="fr-BE" sz="2000" dirty="0">
                <a:solidFill>
                  <a:srgbClr val="454444"/>
                </a:solidFill>
                <a:latin typeface="Parisine Office Pro" panose="020B05030500000200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fr-BE" sz="2000" dirty="0">
                <a:solidFill>
                  <a:srgbClr val="454444"/>
                </a:solidFill>
                <a:latin typeface="Parisine Office Pro" panose="020B0503050000020004" pitchFamily="34" charset="0"/>
                <a:cs typeface="Calibri" panose="020F0502020204030204" pitchFamily="34" charset="0"/>
              </a:rPr>
              <a:t>↓ van de score </a:t>
            </a:r>
            <a:r>
              <a:rPr lang="fr-BE" sz="2000" dirty="0">
                <a:solidFill>
                  <a:srgbClr val="454444"/>
                </a:solidFill>
                <a:latin typeface="Parisine Office Pro" panose="020B05030500000200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≥ 50% </a:t>
            </a:r>
            <a:r>
              <a:rPr lang="nl-NL" sz="2000" dirty="0">
                <a:solidFill>
                  <a:srgbClr val="454444"/>
                </a:solidFill>
                <a:latin typeface="Parisine Office Pro" panose="020B05030500000200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werd waargenomen bij 96% van de patiënten in de </a:t>
            </a:r>
            <a:r>
              <a:rPr lang="nl-NL" sz="2000" dirty="0" err="1">
                <a:solidFill>
                  <a:srgbClr val="454444"/>
                </a:solidFill>
                <a:latin typeface="Parisine Office Pro" panose="020B05030500000200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saffraangroep</a:t>
            </a:r>
            <a:r>
              <a:rPr lang="nl-NL" sz="2000" dirty="0">
                <a:solidFill>
                  <a:srgbClr val="454444"/>
                </a:solidFill>
                <a:latin typeface="Parisine Office Pro" panose="020B05030500000200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en bij 84% van de patiënten in de MPH-groep.</a:t>
            </a:r>
            <a:endParaRPr lang="fr-BE" sz="2000" dirty="0">
              <a:solidFill>
                <a:srgbClr val="454444"/>
              </a:solidFill>
              <a:latin typeface="Parisine Office Pro" panose="020B05030500000200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5F32F3B3-849D-F33A-4EA6-48FD2552614B}"/>
              </a:ext>
            </a:extLst>
          </p:cNvPr>
          <p:cNvGrpSpPr/>
          <p:nvPr/>
        </p:nvGrpSpPr>
        <p:grpSpPr>
          <a:xfrm>
            <a:off x="340240" y="2954760"/>
            <a:ext cx="6065624" cy="3267751"/>
            <a:chOff x="294369" y="3411074"/>
            <a:chExt cx="6065624" cy="3267751"/>
          </a:xfrm>
        </p:grpSpPr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A1220CF4-8018-49DC-108D-97B913045B2D}"/>
                </a:ext>
              </a:extLst>
            </p:cNvPr>
            <p:cNvGrpSpPr/>
            <p:nvPr/>
          </p:nvGrpSpPr>
          <p:grpSpPr>
            <a:xfrm>
              <a:off x="294369" y="3411074"/>
              <a:ext cx="6065624" cy="3267751"/>
              <a:chOff x="294369" y="3411074"/>
              <a:chExt cx="6065624" cy="3267751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AB1C12BC-16D7-2536-C033-7DF47ADEEB75}"/>
                  </a:ext>
                </a:extLst>
              </p:cNvPr>
              <p:cNvGrpSpPr/>
              <p:nvPr/>
            </p:nvGrpSpPr>
            <p:grpSpPr>
              <a:xfrm>
                <a:off x="294369" y="3411074"/>
                <a:ext cx="6065624" cy="3267751"/>
                <a:chOff x="838200" y="2637959"/>
                <a:chExt cx="6065624" cy="3267751"/>
              </a:xfrm>
            </p:grpSpPr>
            <p:grpSp>
              <p:nvGrpSpPr>
                <p:cNvPr id="7" name="Groupe 6">
                  <a:extLst>
                    <a:ext uri="{FF2B5EF4-FFF2-40B4-BE49-F238E27FC236}">
                      <a16:creationId xmlns:a16="http://schemas.microsoft.com/office/drawing/2014/main" id="{34D567F0-5367-69EA-F259-0954B1A44832}"/>
                    </a:ext>
                  </a:extLst>
                </p:cNvPr>
                <p:cNvGrpSpPr/>
                <p:nvPr/>
              </p:nvGrpSpPr>
              <p:grpSpPr>
                <a:xfrm>
                  <a:off x="838200" y="2637959"/>
                  <a:ext cx="6005362" cy="3267751"/>
                  <a:chOff x="838200" y="2637959"/>
                  <a:chExt cx="6005362" cy="3267751"/>
                </a:xfrm>
              </p:grpSpPr>
              <p:pic>
                <p:nvPicPr>
                  <p:cNvPr id="15" name="Image 14">
                    <a:extLst>
                      <a:ext uri="{FF2B5EF4-FFF2-40B4-BE49-F238E27FC236}">
                        <a16:creationId xmlns:a16="http://schemas.microsoft.com/office/drawing/2014/main" id="{126A7820-B55F-B611-D82E-DE529F8894F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838200" y="2637959"/>
                    <a:ext cx="6005362" cy="3267751"/>
                  </a:xfrm>
                  <a:prstGeom prst="rect">
                    <a:avLst/>
                  </a:prstGeom>
                </p:spPr>
              </p:pic>
              <p:cxnSp>
                <p:nvCxnSpPr>
                  <p:cNvPr id="16" name="Connecteur droit 15">
                    <a:extLst>
                      <a:ext uri="{FF2B5EF4-FFF2-40B4-BE49-F238E27FC236}">
                        <a16:creationId xmlns:a16="http://schemas.microsoft.com/office/drawing/2014/main" id="{6E168DE1-0F12-76C8-2E77-D46D3AC34D1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433194" y="3296834"/>
                    <a:ext cx="1198527" cy="1430441"/>
                  </a:xfrm>
                  <a:prstGeom prst="line">
                    <a:avLst/>
                  </a:prstGeom>
                  <a:ln w="28575"/>
                </p:spPr>
                <p:style>
                  <a:lnRef idx="1">
                    <a:schemeClr val="accent2"/>
                  </a:lnRef>
                  <a:fillRef idx="0">
                    <a:schemeClr val="accent2"/>
                  </a:fillRef>
                  <a:effectRef idx="0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" name="Connecteur droit 16">
                    <a:extLst>
                      <a:ext uri="{FF2B5EF4-FFF2-40B4-BE49-F238E27FC236}">
                        <a16:creationId xmlns:a16="http://schemas.microsoft.com/office/drawing/2014/main" id="{64C4AC19-053F-44F9-0EC3-9610742B9B7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631721" y="4727275"/>
                    <a:ext cx="1233577" cy="422696"/>
                  </a:xfrm>
                  <a:prstGeom prst="line">
                    <a:avLst/>
                  </a:prstGeom>
                  <a:ln w="28575"/>
                </p:spPr>
                <p:style>
                  <a:lnRef idx="1">
                    <a:schemeClr val="accent2"/>
                  </a:lnRef>
                  <a:fillRef idx="0">
                    <a:schemeClr val="accent2"/>
                  </a:fillRef>
                  <a:effectRef idx="0">
                    <a:schemeClr val="accent2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8" name="ZoneTexte 17">
                    <a:extLst>
                      <a:ext uri="{FF2B5EF4-FFF2-40B4-BE49-F238E27FC236}">
                        <a16:creationId xmlns:a16="http://schemas.microsoft.com/office/drawing/2014/main" id="{D47067EC-A06E-8964-7027-8BF2F91CDA98}"/>
                      </a:ext>
                    </a:extLst>
                  </p:cNvPr>
                  <p:cNvSpPr txBox="1"/>
                  <p:nvPr/>
                </p:nvSpPr>
                <p:spPr>
                  <a:xfrm>
                    <a:off x="5727940" y="2637959"/>
                    <a:ext cx="1115622" cy="64633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fr-BE" dirty="0"/>
                      <a:t>Safran</a:t>
                    </a:r>
                  </a:p>
                  <a:p>
                    <a:pPr algn="r"/>
                    <a:r>
                      <a:rPr lang="fr-BE" dirty="0"/>
                      <a:t>MPH</a:t>
                    </a:r>
                  </a:p>
                </p:txBody>
              </p:sp>
              <p:cxnSp>
                <p:nvCxnSpPr>
                  <p:cNvPr id="19" name="Connecteur droit 18">
                    <a:extLst>
                      <a:ext uri="{FF2B5EF4-FFF2-40B4-BE49-F238E27FC236}">
                        <a16:creationId xmlns:a16="http://schemas.microsoft.com/office/drawing/2014/main" id="{DB3F725B-E808-745F-9BE1-15567BB0FBE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840084" y="2843841"/>
                    <a:ext cx="250166" cy="0"/>
                  </a:xfrm>
                  <a:prstGeom prst="line">
                    <a:avLst/>
                  </a:prstGeom>
                  <a:ln w="28575"/>
                </p:spPr>
                <p:style>
                  <a:lnRef idx="1">
                    <a:schemeClr val="accent2"/>
                  </a:lnRef>
                  <a:fillRef idx="0">
                    <a:schemeClr val="accent2"/>
                  </a:fillRef>
                  <a:effectRef idx="0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Connecteur droit 19">
                    <a:extLst>
                      <a:ext uri="{FF2B5EF4-FFF2-40B4-BE49-F238E27FC236}">
                        <a16:creationId xmlns:a16="http://schemas.microsoft.com/office/drawing/2014/main" id="{C69E0E34-9723-3C5B-E02A-874DCDF23FF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858775" y="3125637"/>
                    <a:ext cx="250166" cy="0"/>
                  </a:xfrm>
                  <a:prstGeom prst="line">
                    <a:avLst/>
                  </a:prstGeom>
                  <a:ln w="28575"/>
                </p:spPr>
                <p:style>
                  <a:lnRef idx="1">
                    <a:schemeClr val="accent5"/>
                  </a:lnRef>
                  <a:fillRef idx="0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Connecteur droit 20">
                    <a:extLst>
                      <a:ext uri="{FF2B5EF4-FFF2-40B4-BE49-F238E27FC236}">
                        <a16:creationId xmlns:a16="http://schemas.microsoft.com/office/drawing/2014/main" id="{56B8F93D-D57E-102C-6B58-02FB07FE9CF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433194" y="3364302"/>
                    <a:ext cx="1198527" cy="1535502"/>
                  </a:xfrm>
                  <a:prstGeom prst="line">
                    <a:avLst/>
                  </a:prstGeom>
                  <a:ln w="28575"/>
                </p:spPr>
                <p:style>
                  <a:lnRef idx="1">
                    <a:schemeClr val="accent5"/>
                  </a:lnRef>
                  <a:fillRef idx="0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Connecteur droit 21">
                    <a:extLst>
                      <a:ext uri="{FF2B5EF4-FFF2-40B4-BE49-F238E27FC236}">
                        <a16:creationId xmlns:a16="http://schemas.microsoft.com/office/drawing/2014/main" id="{805392BC-FD71-958D-F96A-29F8A67E888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666771" y="4899804"/>
                    <a:ext cx="1198527" cy="250167"/>
                  </a:xfrm>
                  <a:prstGeom prst="line">
                    <a:avLst/>
                  </a:prstGeom>
                  <a:ln w="28575"/>
                </p:spPr>
                <p:style>
                  <a:lnRef idx="1">
                    <a:schemeClr val="accent5"/>
                  </a:lnRef>
                  <a:fillRef idx="0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8" name="ZoneTexte 7">
                  <a:extLst>
                    <a:ext uri="{FF2B5EF4-FFF2-40B4-BE49-F238E27FC236}">
                      <a16:creationId xmlns:a16="http://schemas.microsoft.com/office/drawing/2014/main" id="{3AC9E719-BE7C-9FC9-8430-78DBC127D010}"/>
                    </a:ext>
                  </a:extLst>
                </p:cNvPr>
                <p:cNvSpPr txBox="1"/>
                <p:nvPr/>
              </p:nvSpPr>
              <p:spPr>
                <a:xfrm>
                  <a:off x="2433194" y="3138305"/>
                  <a:ext cx="69011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BE" sz="1600" dirty="0">
                      <a:solidFill>
                        <a:schemeClr val="accent2"/>
                      </a:solidFill>
                    </a:rPr>
                    <a:t>34,2</a:t>
                  </a:r>
                </a:p>
              </p:txBody>
            </p:sp>
            <p:sp>
              <p:nvSpPr>
                <p:cNvPr id="9" name="ZoneTexte 8">
                  <a:extLst>
                    <a:ext uri="{FF2B5EF4-FFF2-40B4-BE49-F238E27FC236}">
                      <a16:creationId xmlns:a16="http://schemas.microsoft.com/office/drawing/2014/main" id="{2D0E580F-6084-4ED8-3A85-C97479449C12}"/>
                    </a:ext>
                  </a:extLst>
                </p:cNvPr>
                <p:cNvSpPr txBox="1"/>
                <p:nvPr/>
              </p:nvSpPr>
              <p:spPr>
                <a:xfrm>
                  <a:off x="3405103" y="4132053"/>
                  <a:ext cx="69011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BE" sz="1600" dirty="0">
                      <a:solidFill>
                        <a:schemeClr val="accent2"/>
                      </a:solidFill>
                    </a:rPr>
                    <a:t>15,7*</a:t>
                  </a:r>
                </a:p>
              </p:txBody>
            </p:sp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6CE3A400-B8B5-6AB7-3BE9-29811AFFC6AC}"/>
                    </a:ext>
                  </a:extLst>
                </p:cNvPr>
                <p:cNvSpPr txBox="1"/>
                <p:nvPr/>
              </p:nvSpPr>
              <p:spPr>
                <a:xfrm>
                  <a:off x="4661684" y="4615134"/>
                  <a:ext cx="69011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BE" sz="1600" dirty="0">
                      <a:solidFill>
                        <a:schemeClr val="accent2"/>
                      </a:solidFill>
                    </a:rPr>
                    <a:t>10,5*</a:t>
                  </a:r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2B3EA222-36A6-A70E-4114-92190F96871D}"/>
                    </a:ext>
                  </a:extLst>
                </p:cNvPr>
                <p:cNvSpPr txBox="1"/>
                <p:nvPr/>
              </p:nvSpPr>
              <p:spPr>
                <a:xfrm>
                  <a:off x="5788202" y="5229248"/>
                  <a:ext cx="1115622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BE" sz="1400" dirty="0"/>
                    <a:t>*p &lt; 0,001 </a:t>
                  </a:r>
                  <a:r>
                    <a:rPr lang="fr-BE" sz="1400" i="1" dirty="0"/>
                    <a:t>vs</a:t>
                  </a:r>
                  <a:r>
                    <a:rPr lang="fr-BE" sz="1400" dirty="0"/>
                    <a:t> baseline</a:t>
                  </a:r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03FD5E9D-15DF-5EE5-8452-75B84D9C039F}"/>
                    </a:ext>
                  </a:extLst>
                </p:cNvPr>
                <p:cNvSpPr txBox="1"/>
                <p:nvPr/>
              </p:nvSpPr>
              <p:spPr>
                <a:xfrm>
                  <a:off x="2036923" y="3541953"/>
                  <a:ext cx="69011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BE" sz="1600" dirty="0">
                      <a:solidFill>
                        <a:schemeClr val="accent5"/>
                      </a:solidFill>
                    </a:rPr>
                    <a:t>33,6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E2DE3F6C-8512-25FD-269D-7EC18F93897C}"/>
                    </a:ext>
                  </a:extLst>
                </p:cNvPr>
                <p:cNvSpPr txBox="1"/>
                <p:nvPr/>
              </p:nvSpPr>
              <p:spPr>
                <a:xfrm>
                  <a:off x="2951241" y="4786888"/>
                  <a:ext cx="69011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BE" sz="1600" dirty="0">
                      <a:solidFill>
                        <a:schemeClr val="accent5"/>
                      </a:solidFill>
                    </a:rPr>
                    <a:t>13,6*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00219287-0C37-1BC7-55D1-F4FA5113530B}"/>
                    </a:ext>
                  </a:extLst>
                </p:cNvPr>
                <p:cNvSpPr txBox="1"/>
                <p:nvPr/>
              </p:nvSpPr>
              <p:spPr>
                <a:xfrm>
                  <a:off x="4200602" y="5111270"/>
                  <a:ext cx="69011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BE" sz="1600" dirty="0">
                      <a:solidFill>
                        <a:schemeClr val="accent5"/>
                      </a:solidFill>
                    </a:rPr>
                    <a:t>10,5*</a:t>
                  </a:r>
                </a:p>
              </p:txBody>
            </p:sp>
          </p:grp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750A4DDC-4039-81FB-BC97-D12B7A8F1168}"/>
                  </a:ext>
                </a:extLst>
              </p:cNvPr>
              <p:cNvSpPr/>
              <p:nvPr/>
            </p:nvSpPr>
            <p:spPr>
              <a:xfrm>
                <a:off x="1627099" y="3844311"/>
                <a:ext cx="860919" cy="459045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cxnSp>
            <p:nvCxnSpPr>
              <p:cNvPr id="27" name="Connecteur droit avec flèche 26">
                <a:extLst>
                  <a:ext uri="{FF2B5EF4-FFF2-40B4-BE49-F238E27FC236}">
                    <a16:creationId xmlns:a16="http://schemas.microsoft.com/office/drawing/2014/main" id="{2DE443E2-C46A-2B56-A7B9-D7E10EC9294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07410" y="3748111"/>
                <a:ext cx="482396" cy="158529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C37A3BED-A942-96F1-3AB0-6541899C6D6F}"/>
                  </a:ext>
                </a:extLst>
              </p:cNvPr>
              <p:cNvSpPr txBox="1"/>
              <p:nvPr/>
            </p:nvSpPr>
            <p:spPr>
              <a:xfrm>
                <a:off x="2841740" y="3564723"/>
                <a:ext cx="20998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BE" dirty="0" err="1">
                    <a:solidFill>
                      <a:srgbClr val="FF0000"/>
                    </a:solidFill>
                  </a:rPr>
                  <a:t>Ernstige</a:t>
                </a:r>
                <a:r>
                  <a:rPr lang="fr-BE" dirty="0">
                    <a:solidFill>
                      <a:srgbClr val="FF0000"/>
                    </a:solidFill>
                  </a:rPr>
                  <a:t> </a:t>
                </a:r>
                <a:r>
                  <a:rPr lang="fr-BE" dirty="0" err="1">
                    <a:solidFill>
                      <a:srgbClr val="FF0000"/>
                    </a:solidFill>
                  </a:rPr>
                  <a:t>symptomen</a:t>
                </a:r>
                <a:endParaRPr lang="fr-BE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2C8B44E2-5BCD-3795-18DF-42A40C25B2BB}"/>
                </a:ext>
              </a:extLst>
            </p:cNvPr>
            <p:cNvSpPr/>
            <p:nvPr/>
          </p:nvSpPr>
          <p:spPr>
            <a:xfrm>
              <a:off x="4182652" y="5680438"/>
              <a:ext cx="450932" cy="42269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cxnSp>
          <p:nvCxnSpPr>
            <p:cNvPr id="33" name="Connecteur droit avec flèche 32">
              <a:extLst>
                <a:ext uri="{FF2B5EF4-FFF2-40B4-BE49-F238E27FC236}">
                  <a16:creationId xmlns:a16="http://schemas.microsoft.com/office/drawing/2014/main" id="{8AC0DADF-5E0E-61B3-0EE5-EC2BAA64FEC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37341" y="5560003"/>
              <a:ext cx="482893" cy="16680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7F41890A-B517-AC95-871F-67B4E33CAE4E}"/>
                </a:ext>
              </a:extLst>
            </p:cNvPr>
            <p:cNvSpPr txBox="1"/>
            <p:nvPr/>
          </p:nvSpPr>
          <p:spPr>
            <a:xfrm>
              <a:off x="4635740" y="5142293"/>
              <a:ext cx="17128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dirty="0" err="1">
                  <a:solidFill>
                    <a:srgbClr val="FF0000"/>
                  </a:solidFill>
                </a:rPr>
                <a:t>Normaal</a:t>
              </a:r>
              <a:r>
                <a:rPr lang="fr-BE" dirty="0">
                  <a:solidFill>
                    <a:srgbClr val="FF0000"/>
                  </a:solidFill>
                </a:rPr>
                <a:t> </a:t>
              </a:r>
              <a:r>
                <a:rPr lang="fr-BE" dirty="0" err="1">
                  <a:solidFill>
                    <a:srgbClr val="FF0000"/>
                  </a:solidFill>
                </a:rPr>
                <a:t>gedrag</a:t>
              </a:r>
              <a:endParaRPr lang="fr-BE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E04D7F75-8BFE-C6AA-B921-1AD2C4EBD40B}"/>
              </a:ext>
            </a:extLst>
          </p:cNvPr>
          <p:cNvGrpSpPr/>
          <p:nvPr/>
        </p:nvGrpSpPr>
        <p:grpSpPr>
          <a:xfrm>
            <a:off x="9862167" y="195868"/>
            <a:ext cx="2019551" cy="1277219"/>
            <a:chOff x="9862167" y="195868"/>
            <a:chExt cx="2019551" cy="1277219"/>
          </a:xfrm>
        </p:grpSpPr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7CB96E43-AE00-0FE9-E084-1EF08EF0D93B}"/>
                </a:ext>
              </a:extLst>
            </p:cNvPr>
            <p:cNvSpPr/>
            <p:nvPr/>
          </p:nvSpPr>
          <p:spPr>
            <a:xfrm>
              <a:off x="9862167" y="195868"/>
              <a:ext cx="2019551" cy="1243343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2200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35D61C95-5C46-5EA8-FA7D-79ED07365745}"/>
                </a:ext>
              </a:extLst>
            </p:cNvPr>
            <p:cNvSpPr txBox="1"/>
            <p:nvPr/>
          </p:nvSpPr>
          <p:spPr>
            <a:xfrm>
              <a:off x="9942528" y="488202"/>
              <a:ext cx="1858828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2000" dirty="0" err="1">
                  <a:solidFill>
                    <a:schemeClr val="bg1"/>
                  </a:solidFill>
                </a:rPr>
                <a:t>Saffraanextract</a:t>
              </a:r>
              <a:r>
                <a:rPr lang="fr-BE" sz="2000" dirty="0">
                  <a:solidFill>
                    <a:schemeClr val="bg1"/>
                  </a:solidFill>
                </a:rPr>
                <a:t> </a:t>
              </a:r>
              <a:r>
                <a:rPr lang="fr-BE" sz="2000" i="1" dirty="0">
                  <a:solidFill>
                    <a:schemeClr val="bg1"/>
                  </a:solidFill>
                </a:rPr>
                <a:t>vs</a:t>
              </a:r>
              <a:r>
                <a:rPr lang="fr-BE" sz="2000" dirty="0">
                  <a:solidFill>
                    <a:schemeClr val="bg1"/>
                  </a:solidFill>
                </a:rPr>
                <a:t> MPH</a:t>
              </a:r>
            </a:p>
            <a:p>
              <a:endParaRPr lang="nl-BE" dirty="0"/>
            </a:p>
          </p:txBody>
        </p:sp>
      </p:grpSp>
    </p:spTree>
    <p:extLst>
      <p:ext uri="{BB962C8B-B14F-4D97-AF65-F5344CB8AC3E}">
        <p14:creationId xmlns:p14="http://schemas.microsoft.com/office/powerpoint/2010/main" val="24656845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75FB290D-B432-005F-B942-BEEF17F12D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374" y="1378604"/>
            <a:ext cx="11329067" cy="4735476"/>
          </a:xfrm>
        </p:spPr>
        <p:txBody>
          <a:bodyPr>
            <a:normAutofit/>
          </a:bodyPr>
          <a:lstStyle/>
          <a:p>
            <a:r>
              <a:rPr lang="nl-NL" sz="2200" b="1" dirty="0"/>
              <a:t>De doeltreffendheid van saffraan was vergelijkbaar met die van MPH</a:t>
            </a:r>
            <a:r>
              <a:rPr lang="fr-BE" sz="2200" dirty="0"/>
              <a:t>:</a:t>
            </a:r>
          </a:p>
          <a:p>
            <a:pPr lvl="1"/>
            <a:r>
              <a:rPr lang="nl-NL" b="1" dirty="0"/>
              <a:t>Significante verbetering van de ernst van de AD(H)D-symptomen</a:t>
            </a:r>
            <a:endParaRPr lang="fr-BE" dirty="0"/>
          </a:p>
          <a:p>
            <a:pPr lvl="2"/>
            <a:r>
              <a:rPr lang="fr-BE" sz="2200" dirty="0"/>
              <a:t>ADHD-RS-IV </a:t>
            </a:r>
            <a:r>
              <a:rPr lang="fr-BE" sz="2200" dirty="0" err="1"/>
              <a:t>ingevuld</a:t>
            </a:r>
            <a:r>
              <a:rPr lang="fr-BE" sz="2200" dirty="0"/>
              <a:t> </a:t>
            </a:r>
            <a:r>
              <a:rPr lang="fr-BE" sz="2200" dirty="0" err="1"/>
              <a:t>door</a:t>
            </a:r>
            <a:r>
              <a:rPr lang="fr-BE" sz="2200" dirty="0"/>
              <a:t> </a:t>
            </a:r>
            <a:r>
              <a:rPr lang="fr-BE" sz="2200" b="1" u="sng" dirty="0" err="1"/>
              <a:t>leraar</a:t>
            </a:r>
            <a:r>
              <a:rPr lang="fr-BE" sz="2200" dirty="0"/>
              <a:t>: </a:t>
            </a:r>
          </a:p>
          <a:p>
            <a:pPr marL="914400" lvl="2" indent="0">
              <a:buNone/>
            </a:pPr>
            <a:endParaRPr lang="fr-BE" sz="1800" dirty="0"/>
          </a:p>
          <a:p>
            <a:pPr marL="0" indent="0">
              <a:buNone/>
            </a:pPr>
            <a:endParaRPr lang="fr-BE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7E645678-5EEC-DB8A-85FC-88C4694AB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918" y="308731"/>
            <a:ext cx="9096429" cy="1325563"/>
          </a:xfrm>
        </p:spPr>
        <p:txBody>
          <a:bodyPr>
            <a:normAutofit/>
          </a:bodyPr>
          <a:lstStyle/>
          <a:p>
            <a:r>
              <a:rPr lang="fr-BE" sz="4800" b="1" dirty="0">
                <a:effectLst/>
                <a:ea typeface="Calibri" panose="020F0502020204030204" pitchFamily="34" charset="0"/>
              </a:rPr>
              <a:t>Baziar</a:t>
            </a:r>
            <a:r>
              <a:rPr lang="fr-BE" sz="4800" dirty="0">
                <a:effectLst/>
                <a:ea typeface="Calibri" panose="020F0502020204030204" pitchFamily="34" charset="0"/>
              </a:rPr>
              <a:t> et al. (2019). </a:t>
            </a:r>
            <a:endParaRPr lang="fr-BE" sz="4800" dirty="0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D190A5D3-70E6-24CA-0FFF-4BEE860E1A30}"/>
              </a:ext>
            </a:extLst>
          </p:cNvPr>
          <p:cNvSpPr txBox="1"/>
          <p:nvPr/>
        </p:nvSpPr>
        <p:spPr>
          <a:xfrm>
            <a:off x="7036539" y="3249242"/>
            <a:ext cx="4633891" cy="1891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3056A3"/>
              </a:buClr>
              <a:buFont typeface="Arial" panose="020B0604020202020204" pitchFamily="34" charset="0"/>
              <a:buChar char="•"/>
            </a:pPr>
            <a:r>
              <a:rPr lang="fr-BE" sz="2000" dirty="0">
                <a:solidFill>
                  <a:srgbClr val="454444"/>
                </a:solidFill>
                <a:latin typeface="Parisine Office Pro" panose="020B0503050000020004" pitchFamily="34" charset="0"/>
                <a:cs typeface="Calibri" panose="020F0502020204030204" pitchFamily="34" charset="0"/>
              </a:rPr>
              <a:t>Significante ↓ </a:t>
            </a:r>
            <a:r>
              <a:rPr lang="nl-NL" sz="2000" dirty="0">
                <a:solidFill>
                  <a:srgbClr val="454444"/>
                </a:solidFill>
                <a:latin typeface="Parisine Office Pro" panose="020B0503050000020004" pitchFamily="34" charset="0"/>
                <a:cs typeface="Calibri" panose="020F0502020204030204" pitchFamily="34" charset="0"/>
              </a:rPr>
              <a:t>van de totale score en van elke </a:t>
            </a:r>
            <a:r>
              <a:rPr lang="nl-NL" sz="2000" dirty="0" err="1">
                <a:solidFill>
                  <a:srgbClr val="454444"/>
                </a:solidFill>
                <a:latin typeface="Parisine Office Pro" panose="020B0503050000020004" pitchFamily="34" charset="0"/>
                <a:cs typeface="Calibri" panose="020F0502020204030204" pitchFamily="34" charset="0"/>
              </a:rPr>
              <a:t>subscore</a:t>
            </a:r>
            <a:r>
              <a:rPr lang="nl-NL" sz="2000" dirty="0">
                <a:solidFill>
                  <a:srgbClr val="454444"/>
                </a:solidFill>
                <a:latin typeface="Parisine Office Pro" panose="020B0503050000020004" pitchFamily="34" charset="0"/>
                <a:cs typeface="Calibri" panose="020F0502020204030204" pitchFamily="34" charset="0"/>
              </a:rPr>
              <a:t> (onoplettendheid en hyperactiviteit) in de 2 groepen </a:t>
            </a:r>
            <a:r>
              <a:rPr lang="nl-NL" sz="2000" b="1" dirty="0">
                <a:solidFill>
                  <a:srgbClr val="454444"/>
                </a:solidFill>
                <a:latin typeface="Parisine Office Pro" panose="020B0503050000020004" pitchFamily="34" charset="0"/>
                <a:cs typeface="Calibri" panose="020F0502020204030204" pitchFamily="34" charset="0"/>
              </a:rPr>
              <a:t>vanaf 3 weken behandeling</a:t>
            </a:r>
            <a:r>
              <a:rPr lang="fr-BE" sz="2000" dirty="0">
                <a:solidFill>
                  <a:srgbClr val="454444"/>
                </a:solidFill>
                <a:latin typeface="Parisine Office Pro" panose="020B05030500000200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C1DA6526-B52E-688B-FDE8-DAF1DF24F64A}"/>
              </a:ext>
            </a:extLst>
          </p:cNvPr>
          <p:cNvGrpSpPr/>
          <p:nvPr/>
        </p:nvGrpSpPr>
        <p:grpSpPr>
          <a:xfrm>
            <a:off x="1165120" y="2931954"/>
            <a:ext cx="5871419" cy="3253563"/>
            <a:chOff x="328409" y="3429000"/>
            <a:chExt cx="5871419" cy="3253563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664D2CE-6807-131F-536F-1BA0F7672DEC}"/>
                </a:ext>
              </a:extLst>
            </p:cNvPr>
            <p:cNvGrpSpPr/>
            <p:nvPr/>
          </p:nvGrpSpPr>
          <p:grpSpPr>
            <a:xfrm>
              <a:off x="328409" y="3429000"/>
              <a:ext cx="5871419" cy="3253563"/>
              <a:chOff x="839954" y="2377766"/>
              <a:chExt cx="5625445" cy="3117260"/>
            </a:xfrm>
          </p:grpSpPr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B5E0FD55-B28A-56A6-900C-982CA1B433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39954" y="2377766"/>
                <a:ext cx="5561670" cy="3117260"/>
              </a:xfrm>
              <a:prstGeom prst="rect">
                <a:avLst/>
              </a:prstGeom>
            </p:spPr>
          </p:pic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CA8E8F5A-AF12-45AF-9C08-A35EC3A967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12424" y="3313728"/>
                <a:ext cx="1147313" cy="839626"/>
              </a:xfrm>
              <a:prstGeom prst="line">
                <a:avLst/>
              </a:prstGeom>
              <a:ln w="28575"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6" name="Connecteur droit 25">
                <a:extLst>
                  <a:ext uri="{FF2B5EF4-FFF2-40B4-BE49-F238E27FC236}">
                    <a16:creationId xmlns:a16="http://schemas.microsoft.com/office/drawing/2014/main" id="{137F5186-7DA6-3179-A628-0EEA36A1F5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42485" y="4144728"/>
                <a:ext cx="1189983" cy="321684"/>
              </a:xfrm>
              <a:prstGeom prst="line">
                <a:avLst/>
              </a:prstGeom>
              <a:ln w="28575"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159C615-D5C1-95A8-5D62-F6DB20FEFE24}"/>
                  </a:ext>
                </a:extLst>
              </p:cNvPr>
              <p:cNvSpPr txBox="1"/>
              <p:nvPr/>
            </p:nvSpPr>
            <p:spPr>
              <a:xfrm>
                <a:off x="5262114" y="2448177"/>
                <a:ext cx="1115622" cy="6463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BE" dirty="0"/>
                  <a:t>Safran</a:t>
                </a:r>
              </a:p>
              <a:p>
                <a:pPr algn="r"/>
                <a:r>
                  <a:rPr lang="fr-BE" dirty="0"/>
                  <a:t>MPH</a:t>
                </a:r>
              </a:p>
            </p:txBody>
          </p:sp>
          <p:cxnSp>
            <p:nvCxnSpPr>
              <p:cNvPr id="28" name="Connecteur droit 27">
                <a:extLst>
                  <a:ext uri="{FF2B5EF4-FFF2-40B4-BE49-F238E27FC236}">
                    <a16:creationId xmlns:a16="http://schemas.microsoft.com/office/drawing/2014/main" id="{270DFCD4-BA26-6B44-5C4D-F45D6640D4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74258" y="2654059"/>
                <a:ext cx="250166" cy="0"/>
              </a:xfrm>
              <a:prstGeom prst="line">
                <a:avLst/>
              </a:prstGeom>
              <a:ln w="28575"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9" name="Connecteur droit 28">
                <a:extLst>
                  <a:ext uri="{FF2B5EF4-FFF2-40B4-BE49-F238E27FC236}">
                    <a16:creationId xmlns:a16="http://schemas.microsoft.com/office/drawing/2014/main" id="{A0A915AA-A0C1-210B-EF77-6FAE51A49A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92949" y="2935855"/>
                <a:ext cx="250166" cy="0"/>
              </a:xfrm>
              <a:prstGeom prst="line">
                <a:avLst/>
              </a:prstGeom>
              <a:ln w="28575"/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30" name="Connecteur droit 29">
                <a:extLst>
                  <a:ext uri="{FF2B5EF4-FFF2-40B4-BE49-F238E27FC236}">
                    <a16:creationId xmlns:a16="http://schemas.microsoft.com/office/drawing/2014/main" id="{AC642423-1169-DEE5-B92E-9F99757B1C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04410" y="3368351"/>
                <a:ext cx="1155327" cy="940859"/>
              </a:xfrm>
              <a:prstGeom prst="line">
                <a:avLst/>
              </a:prstGeom>
              <a:ln w="28575"/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31" name="Connecteur droit 30">
                <a:extLst>
                  <a:ext uri="{FF2B5EF4-FFF2-40B4-BE49-F238E27FC236}">
                    <a16:creationId xmlns:a16="http://schemas.microsoft.com/office/drawing/2014/main" id="{70CA8B93-3984-901D-CABD-606D633415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74859" y="4331638"/>
                <a:ext cx="1132101" cy="143400"/>
              </a:xfrm>
              <a:prstGeom prst="line">
                <a:avLst/>
              </a:prstGeom>
              <a:ln w="28575"/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EAD495EB-70B1-B144-E8B8-8D7F674F292B}"/>
                  </a:ext>
                </a:extLst>
              </p:cNvPr>
              <p:cNvSpPr txBox="1"/>
              <p:nvPr/>
            </p:nvSpPr>
            <p:spPr>
              <a:xfrm>
                <a:off x="2261210" y="3034232"/>
                <a:ext cx="6901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BE" sz="1600" dirty="0">
                    <a:solidFill>
                      <a:schemeClr val="accent2"/>
                    </a:solidFill>
                  </a:rPr>
                  <a:t>24,2</a:t>
                </a: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34A5BCC4-FA01-60C1-459F-EFF98F36C49F}"/>
                  </a:ext>
                </a:extLst>
              </p:cNvPr>
              <p:cNvSpPr txBox="1"/>
              <p:nvPr/>
            </p:nvSpPr>
            <p:spPr>
              <a:xfrm>
                <a:off x="3417461" y="3872469"/>
                <a:ext cx="6901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BE" sz="1600" dirty="0">
                    <a:solidFill>
                      <a:schemeClr val="accent2"/>
                    </a:solidFill>
                  </a:rPr>
                  <a:t>17,2*</a:t>
                </a: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F127BCF9-4A3B-6F97-1572-FCAC4DECBEBE}"/>
                  </a:ext>
                </a:extLst>
              </p:cNvPr>
              <p:cNvSpPr txBox="1"/>
              <p:nvPr/>
            </p:nvSpPr>
            <p:spPr>
              <a:xfrm>
                <a:off x="4024965" y="4071907"/>
                <a:ext cx="6901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BE" sz="1600" dirty="0">
                    <a:solidFill>
                      <a:schemeClr val="accent2"/>
                    </a:solidFill>
                  </a:rPr>
                  <a:t>14,6*</a:t>
                </a:r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7D5C72BC-ABE1-1D49-0B6D-83FA0593BE49}"/>
                  </a:ext>
                </a:extLst>
              </p:cNvPr>
              <p:cNvSpPr txBox="1"/>
              <p:nvPr/>
            </p:nvSpPr>
            <p:spPr>
              <a:xfrm>
                <a:off x="5438033" y="4923509"/>
                <a:ext cx="1027366" cy="5013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BE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*p &lt; 0,001 </a:t>
                </a:r>
                <a:r>
                  <a:rPr lang="fr-BE" sz="1400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vs</a:t>
                </a:r>
                <a:r>
                  <a:rPr lang="fr-BE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baseline</a:t>
                </a:r>
              </a:p>
            </p:txBody>
          </p:sp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C80AA29E-DDCD-20F2-ADCE-C9A6A27BC5DD}"/>
                  </a:ext>
                </a:extLst>
              </p:cNvPr>
              <p:cNvSpPr txBox="1"/>
              <p:nvPr/>
            </p:nvSpPr>
            <p:spPr>
              <a:xfrm>
                <a:off x="1769968" y="3333190"/>
                <a:ext cx="6901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BE" sz="1600" dirty="0">
                    <a:solidFill>
                      <a:schemeClr val="accent5"/>
                    </a:solidFill>
                  </a:rPr>
                  <a:t>23,6</a:t>
                </a:r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E1822DD9-E3C9-8A98-D439-180483C5EB02}"/>
                  </a:ext>
                </a:extLst>
              </p:cNvPr>
              <p:cNvSpPr txBox="1"/>
              <p:nvPr/>
            </p:nvSpPr>
            <p:spPr>
              <a:xfrm>
                <a:off x="2815632" y="4243600"/>
                <a:ext cx="6901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BE" sz="1600" dirty="0">
                    <a:solidFill>
                      <a:schemeClr val="accent5"/>
                    </a:solidFill>
                  </a:rPr>
                  <a:t>15,7*</a:t>
                </a:r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29E46D14-75E2-7FEE-5951-B9458B183F04}"/>
                  </a:ext>
                </a:extLst>
              </p:cNvPr>
              <p:cNvSpPr txBox="1"/>
              <p:nvPr/>
            </p:nvSpPr>
            <p:spPr>
              <a:xfrm>
                <a:off x="3957656" y="4464733"/>
                <a:ext cx="6901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BE" sz="1600" dirty="0">
                    <a:solidFill>
                      <a:schemeClr val="accent5"/>
                    </a:solidFill>
                  </a:rPr>
                  <a:t>14,4*</a:t>
                </a:r>
              </a:p>
            </p:txBody>
          </p:sp>
        </p:grp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D7BBA1B7-D4EC-86E2-BE57-6DB1F80C5BD9}"/>
                </a:ext>
              </a:extLst>
            </p:cNvPr>
            <p:cNvSpPr/>
            <p:nvPr/>
          </p:nvSpPr>
          <p:spPr>
            <a:xfrm>
              <a:off x="1715487" y="4114170"/>
              <a:ext cx="653740" cy="486197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cxnSp>
          <p:nvCxnSpPr>
            <p:cNvPr id="42" name="Connecteur droit avec flèche 41">
              <a:extLst>
                <a:ext uri="{FF2B5EF4-FFF2-40B4-BE49-F238E27FC236}">
                  <a16:creationId xmlns:a16="http://schemas.microsoft.com/office/drawing/2014/main" id="{8AB7D09E-44F7-DB0F-E8C1-AEC2550F5E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05429" y="4045122"/>
              <a:ext cx="482396" cy="158529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20CAF8C7-5B3F-D973-230E-1C3266FF7038}"/>
                </a:ext>
              </a:extLst>
            </p:cNvPr>
            <p:cNvSpPr txBox="1"/>
            <p:nvPr/>
          </p:nvSpPr>
          <p:spPr>
            <a:xfrm>
              <a:off x="2739933" y="3819828"/>
              <a:ext cx="22039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dirty="0" err="1">
                  <a:solidFill>
                    <a:srgbClr val="FF0000"/>
                  </a:solidFill>
                </a:rPr>
                <a:t>Matige</a:t>
              </a:r>
              <a:r>
                <a:rPr lang="fr-BE" dirty="0">
                  <a:solidFill>
                    <a:srgbClr val="FF0000"/>
                  </a:solidFill>
                </a:rPr>
                <a:t> </a:t>
              </a:r>
              <a:r>
                <a:rPr lang="fr-BE" dirty="0" err="1">
                  <a:solidFill>
                    <a:srgbClr val="FF0000"/>
                  </a:solidFill>
                </a:rPr>
                <a:t>symptomen</a:t>
              </a:r>
              <a:endParaRPr lang="fr-BE" dirty="0">
                <a:solidFill>
                  <a:srgbClr val="FF0000"/>
                </a:solidFill>
              </a:endParaRPr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DF63DEEC-6610-0B13-6AEA-B9BB06458001}"/>
                </a:ext>
              </a:extLst>
            </p:cNvPr>
            <p:cNvSpPr/>
            <p:nvPr/>
          </p:nvSpPr>
          <p:spPr>
            <a:xfrm>
              <a:off x="4122226" y="5454784"/>
              <a:ext cx="297653" cy="293103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cxnSp>
          <p:nvCxnSpPr>
            <p:cNvPr id="45" name="Connecteur droit avec flèche 44">
              <a:extLst>
                <a:ext uri="{FF2B5EF4-FFF2-40B4-BE49-F238E27FC236}">
                  <a16:creationId xmlns:a16="http://schemas.microsoft.com/office/drawing/2014/main" id="{AA644F00-73FD-0440-4021-A6480915EAB2}"/>
                </a:ext>
              </a:extLst>
            </p:cNvPr>
            <p:cNvCxnSpPr>
              <a:cxnSpLocks/>
              <a:endCxn id="44" idx="6"/>
            </p:cNvCxnSpPr>
            <p:nvPr/>
          </p:nvCxnSpPr>
          <p:spPr>
            <a:xfrm flipH="1">
              <a:off x="4419879" y="5373896"/>
              <a:ext cx="367748" cy="22744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005368C6-8107-0FB6-0FA3-0BA60C38AFBB}"/>
                </a:ext>
              </a:extLst>
            </p:cNvPr>
            <p:cNvSpPr txBox="1"/>
            <p:nvPr/>
          </p:nvSpPr>
          <p:spPr>
            <a:xfrm>
              <a:off x="4486972" y="4971645"/>
              <a:ext cx="17128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dirty="0" err="1">
                  <a:solidFill>
                    <a:srgbClr val="FF0000"/>
                  </a:solidFill>
                </a:rPr>
                <a:t>Normaal</a:t>
              </a:r>
              <a:r>
                <a:rPr lang="fr-BE" dirty="0">
                  <a:solidFill>
                    <a:srgbClr val="FF0000"/>
                  </a:solidFill>
                </a:rPr>
                <a:t> </a:t>
              </a:r>
              <a:r>
                <a:rPr lang="fr-BE" dirty="0" err="1">
                  <a:solidFill>
                    <a:srgbClr val="FF0000"/>
                  </a:solidFill>
                </a:rPr>
                <a:t>gedrag</a:t>
              </a:r>
              <a:endParaRPr lang="fr-BE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506BCAEF-72A2-9C21-4CAD-CE4979D7149C}"/>
              </a:ext>
            </a:extLst>
          </p:cNvPr>
          <p:cNvGrpSpPr/>
          <p:nvPr/>
        </p:nvGrpSpPr>
        <p:grpSpPr>
          <a:xfrm>
            <a:off x="9862167" y="195868"/>
            <a:ext cx="2019551" cy="1277219"/>
            <a:chOff x="9862167" y="195868"/>
            <a:chExt cx="2019551" cy="1277219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57F32E42-FCE8-EE4A-AD79-18D6819A69AF}"/>
                </a:ext>
              </a:extLst>
            </p:cNvPr>
            <p:cNvSpPr/>
            <p:nvPr/>
          </p:nvSpPr>
          <p:spPr>
            <a:xfrm>
              <a:off x="9862167" y="195868"/>
              <a:ext cx="2019551" cy="1243343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2200" dirty="0"/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AE83EC94-D68A-0E75-B553-7E431ED85C9B}"/>
                </a:ext>
              </a:extLst>
            </p:cNvPr>
            <p:cNvSpPr txBox="1"/>
            <p:nvPr/>
          </p:nvSpPr>
          <p:spPr>
            <a:xfrm>
              <a:off x="9942528" y="488202"/>
              <a:ext cx="1858828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2000" dirty="0" err="1">
                  <a:solidFill>
                    <a:schemeClr val="bg1"/>
                  </a:solidFill>
                </a:rPr>
                <a:t>Saffraanextract</a:t>
              </a:r>
              <a:r>
                <a:rPr lang="fr-BE" sz="2000" dirty="0">
                  <a:solidFill>
                    <a:schemeClr val="bg1"/>
                  </a:solidFill>
                </a:rPr>
                <a:t> </a:t>
              </a:r>
              <a:r>
                <a:rPr lang="fr-BE" sz="2000" i="1" dirty="0">
                  <a:solidFill>
                    <a:schemeClr val="bg1"/>
                  </a:solidFill>
                </a:rPr>
                <a:t>vs</a:t>
              </a:r>
              <a:r>
                <a:rPr lang="fr-BE" sz="2000" dirty="0">
                  <a:solidFill>
                    <a:schemeClr val="bg1"/>
                  </a:solidFill>
                </a:rPr>
                <a:t> MPH</a:t>
              </a:r>
            </a:p>
            <a:p>
              <a:endParaRPr lang="nl-BE" dirty="0"/>
            </a:p>
          </p:txBody>
        </p:sp>
      </p:grpSp>
    </p:spTree>
    <p:extLst>
      <p:ext uri="{BB962C8B-B14F-4D97-AF65-F5344CB8AC3E}">
        <p14:creationId xmlns:p14="http://schemas.microsoft.com/office/powerpoint/2010/main" val="9193397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75FB290D-B432-005F-B942-BEEF17F12D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158" y="1556505"/>
            <a:ext cx="10943192" cy="4735476"/>
          </a:xfrm>
        </p:spPr>
        <p:txBody>
          <a:bodyPr>
            <a:normAutofit/>
          </a:bodyPr>
          <a:lstStyle/>
          <a:p>
            <a:pPr marL="914400" lvl="2" indent="0">
              <a:buNone/>
            </a:pPr>
            <a:endParaRPr lang="fr-BE" sz="1800" dirty="0"/>
          </a:p>
          <a:p>
            <a:pPr marL="0" indent="0">
              <a:buNone/>
            </a:pPr>
            <a:endParaRPr lang="fr-BE" dirty="0"/>
          </a:p>
        </p:txBody>
      </p:sp>
      <p:sp>
        <p:nvSpPr>
          <p:cNvPr id="8" name="Espace réservé du contenu 1">
            <a:extLst>
              <a:ext uri="{FF2B5EF4-FFF2-40B4-BE49-F238E27FC236}">
                <a16:creationId xmlns:a16="http://schemas.microsoft.com/office/drawing/2014/main" id="{86AF9AE8-E6A7-41EC-10FC-587F8173DAA4}"/>
              </a:ext>
            </a:extLst>
          </p:cNvPr>
          <p:cNvSpPr txBox="1">
            <a:spLocks/>
          </p:cNvSpPr>
          <p:nvPr/>
        </p:nvSpPr>
        <p:spPr>
          <a:xfrm>
            <a:off x="574973" y="1345834"/>
            <a:ext cx="11185561" cy="473547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rgbClr val="3056A3"/>
              </a:buClr>
              <a:buFont typeface="Arial" panose="020B0604020202020204" pitchFamily="34" charset="0"/>
              <a:buChar char="•"/>
              <a:defRPr sz="2400" kern="1200">
                <a:solidFill>
                  <a:srgbClr val="454444"/>
                </a:solidFill>
                <a:latin typeface="Parisine Office Pro" panose="020B0503050000020004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3056A3"/>
              </a:buClr>
              <a:buFont typeface="Courier New" panose="02070309020205020404" pitchFamily="49" charset="0"/>
              <a:buChar char="o"/>
              <a:defRPr sz="2200" kern="1200">
                <a:solidFill>
                  <a:srgbClr val="454444"/>
                </a:solidFill>
                <a:latin typeface="Parisine Office Pro" panose="020B0503050000020004" pitchFamily="34" charset="0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3056A3"/>
              </a:buClr>
              <a:buFont typeface="Wingdings" panose="05000000000000000000" pitchFamily="2" charset="2"/>
              <a:buChar char="Ø"/>
              <a:defRPr sz="2000" kern="1200">
                <a:solidFill>
                  <a:srgbClr val="454444"/>
                </a:solidFill>
                <a:latin typeface="Parisine Office Pro" panose="020B0503050000020004" pitchFamily="34" charset="0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3056A3"/>
              </a:buClr>
              <a:buFont typeface="Arial" panose="020B0604020202020204" pitchFamily="34" charset="0"/>
              <a:buChar char="•"/>
              <a:defRPr sz="1800" kern="1200">
                <a:solidFill>
                  <a:srgbClr val="454444"/>
                </a:solidFill>
                <a:latin typeface="Parisine Office Pro" panose="020B0503050000020004" pitchFamily="34" charset="0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3056A3"/>
              </a:buClr>
              <a:buFont typeface="Arial" panose="020B0604020202020204" pitchFamily="34" charset="0"/>
              <a:buChar char="•"/>
              <a:defRPr sz="1600" kern="1200">
                <a:solidFill>
                  <a:srgbClr val="454444"/>
                </a:solidFill>
                <a:latin typeface="Parisine Office Pro" panose="020B050305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err="1"/>
              <a:t>Gerandomiseerde</a:t>
            </a:r>
            <a:r>
              <a:rPr lang="fr-FR" dirty="0"/>
              <a:t>, </a:t>
            </a:r>
            <a:r>
              <a:rPr lang="fr-FR" dirty="0" err="1"/>
              <a:t>dubbelblinde</a:t>
            </a:r>
            <a:r>
              <a:rPr lang="fr-FR" dirty="0"/>
              <a:t> </a:t>
            </a:r>
            <a:r>
              <a:rPr lang="fr-FR" dirty="0" err="1"/>
              <a:t>studie</a:t>
            </a:r>
            <a:r>
              <a:rPr lang="fr-FR" dirty="0"/>
              <a:t>.</a:t>
            </a:r>
          </a:p>
          <a:p>
            <a:r>
              <a:rPr lang="nl-NL" b="1" dirty="0"/>
              <a:t>70 kinderen en adolescenten </a:t>
            </a:r>
            <a:r>
              <a:rPr lang="nl-NL" dirty="0"/>
              <a:t>van</a:t>
            </a:r>
            <a:r>
              <a:rPr lang="nl-NL" b="1" dirty="0"/>
              <a:t> 6 tot 16 jaar </a:t>
            </a:r>
            <a:r>
              <a:rPr lang="nl-NL" dirty="0"/>
              <a:t>met AD(H)D volgens DSM-5 criteria                + bevestigd door een kinderpsychiater.</a:t>
            </a:r>
            <a:endParaRPr lang="fr-FR" dirty="0"/>
          </a:p>
          <a:p>
            <a:r>
              <a:rPr lang="nl-NL" dirty="0"/>
              <a:t>Zij kregen gedurende </a:t>
            </a:r>
            <a:r>
              <a:rPr lang="nl-NL" b="1" dirty="0"/>
              <a:t>8 weken</a:t>
            </a:r>
            <a:r>
              <a:rPr lang="fr-BE" dirty="0"/>
              <a:t>: </a:t>
            </a:r>
          </a:p>
          <a:p>
            <a:pPr lvl="1"/>
            <a:r>
              <a:rPr lang="fr-BE" sz="2400" b="1" dirty="0"/>
              <a:t>GROEP 1: </a:t>
            </a:r>
            <a:r>
              <a:rPr lang="fr-BE" sz="2400" b="1" dirty="0" err="1"/>
              <a:t>Methylfenidaat</a:t>
            </a:r>
            <a:r>
              <a:rPr lang="fr-BE" sz="2400" b="1" dirty="0"/>
              <a:t> (MPH) </a:t>
            </a:r>
            <a:r>
              <a:rPr lang="nl-NL" sz="2400" dirty="0"/>
              <a:t>in oplopende dosis: 20 mg/d in 2 doses &lt; 30 kg en 30 mg/d &gt; 30 kg in 3 doses (ochtend, middag, 16 uur</a:t>
            </a:r>
            <a:r>
              <a:rPr lang="fr-BE" sz="2400" dirty="0"/>
              <a:t>).</a:t>
            </a:r>
          </a:p>
          <a:p>
            <a:pPr lvl="1"/>
            <a:r>
              <a:rPr lang="nl-NL" sz="2400" b="1" dirty="0"/>
              <a:t>GROEP 2: MPH + Saffraanextract 20 mg/d </a:t>
            </a:r>
            <a:r>
              <a:rPr lang="nl-NL" sz="2400" dirty="0"/>
              <a:t>voor kinderen </a:t>
            </a:r>
            <a:r>
              <a:rPr lang="nl-NL" sz="2400" b="1" dirty="0"/>
              <a:t>&lt; 30 kg </a:t>
            </a:r>
            <a:r>
              <a:rPr lang="nl-NL" sz="2400" dirty="0"/>
              <a:t>en</a:t>
            </a:r>
            <a:r>
              <a:rPr lang="nl-NL" sz="2400" b="1" dirty="0"/>
              <a:t> 30 mg/d </a:t>
            </a:r>
            <a:r>
              <a:rPr lang="nl-NL" sz="2400" dirty="0"/>
              <a:t>voor kinderen </a:t>
            </a:r>
            <a:r>
              <a:rPr lang="nl-NL" sz="2400" b="1" dirty="0"/>
              <a:t>&gt; 30 kg</a:t>
            </a:r>
            <a:r>
              <a:rPr lang="fr-BE" sz="2400" dirty="0"/>
              <a:t>.</a:t>
            </a:r>
          </a:p>
          <a:p>
            <a:r>
              <a:rPr lang="nl-NL" dirty="0"/>
              <a:t>Evaluatie bij baseline, </a:t>
            </a:r>
            <a:r>
              <a:rPr lang="nl-NL" b="1" dirty="0"/>
              <a:t>na</a:t>
            </a:r>
            <a:r>
              <a:rPr lang="nl-NL" dirty="0"/>
              <a:t> </a:t>
            </a:r>
            <a:r>
              <a:rPr lang="nl-NL" b="1" dirty="0"/>
              <a:t>4 weken en 8 weken </a:t>
            </a:r>
            <a:r>
              <a:rPr lang="nl-NL" dirty="0"/>
              <a:t>behandeling van de </a:t>
            </a:r>
            <a:r>
              <a:rPr lang="nl-NL" b="1" dirty="0"/>
              <a:t>ernst van de AD(H)D-symptomen</a:t>
            </a:r>
            <a:r>
              <a:rPr lang="nl-NL" dirty="0"/>
              <a:t> met behulp van de ADHD-RS-IV vragenlijst.</a:t>
            </a:r>
            <a:endParaRPr lang="fr-BE" dirty="0"/>
          </a:p>
          <a:p>
            <a:pPr marL="0" indent="-114300">
              <a:buNone/>
            </a:pPr>
            <a:endParaRPr lang="fr-BE" sz="2000" dirty="0"/>
          </a:p>
          <a:p>
            <a:pPr marL="0" indent="0">
              <a:buFont typeface="Arial" panose="020B0604020202020204" pitchFamily="34" charset="0"/>
              <a:buNone/>
            </a:pPr>
            <a:endParaRPr lang="fr-BE" dirty="0"/>
          </a:p>
        </p:txBody>
      </p:sp>
      <p:sp>
        <p:nvSpPr>
          <p:cNvPr id="5" name="Titre 2">
            <a:extLst>
              <a:ext uri="{FF2B5EF4-FFF2-40B4-BE49-F238E27FC236}">
                <a16:creationId xmlns:a16="http://schemas.microsoft.com/office/drawing/2014/main" id="{8CF38A1D-91E6-F81B-2016-45349CFB8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158" y="363347"/>
            <a:ext cx="9384979" cy="1325563"/>
          </a:xfrm>
        </p:spPr>
        <p:txBody>
          <a:bodyPr>
            <a:noAutofit/>
          </a:bodyPr>
          <a:lstStyle/>
          <a:p>
            <a:r>
              <a:rPr lang="en-US" sz="4800" b="1" dirty="0" err="1">
                <a:effectLst/>
                <a:ea typeface="Calibri" panose="020F0502020204030204" pitchFamily="34" charset="0"/>
              </a:rPr>
              <a:t>Khaksarian</a:t>
            </a:r>
            <a:r>
              <a:rPr lang="en-US" sz="4800" b="1" dirty="0">
                <a:effectLst/>
                <a:ea typeface="Calibri" panose="020F0502020204030204" pitchFamily="34" charset="0"/>
              </a:rPr>
              <a:t> </a:t>
            </a:r>
            <a:r>
              <a:rPr lang="en-US" sz="4800" dirty="0">
                <a:effectLst/>
                <a:ea typeface="Calibri" panose="020F0502020204030204" pitchFamily="34" charset="0"/>
              </a:rPr>
              <a:t>et al. (2021)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6A06862-935F-0FCC-F79C-48FB8650538E}"/>
              </a:ext>
            </a:extLst>
          </p:cNvPr>
          <p:cNvGrpSpPr/>
          <p:nvPr/>
        </p:nvGrpSpPr>
        <p:grpSpPr>
          <a:xfrm>
            <a:off x="9797391" y="263158"/>
            <a:ext cx="2184700" cy="1325564"/>
            <a:chOff x="9797391" y="263158"/>
            <a:chExt cx="2184700" cy="1325564"/>
          </a:xfrm>
        </p:grpSpPr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0EB585E1-638B-3FFB-4E91-CC4715240E1C}"/>
                </a:ext>
              </a:extLst>
            </p:cNvPr>
            <p:cNvSpPr/>
            <p:nvPr/>
          </p:nvSpPr>
          <p:spPr>
            <a:xfrm>
              <a:off x="9797391" y="263158"/>
              <a:ext cx="2184700" cy="1325564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dirty="0"/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48B46C31-5202-6DBB-E0D4-5127F7B6AF68}"/>
                </a:ext>
              </a:extLst>
            </p:cNvPr>
            <p:cNvSpPr txBox="1"/>
            <p:nvPr/>
          </p:nvSpPr>
          <p:spPr>
            <a:xfrm>
              <a:off x="9937630" y="533802"/>
              <a:ext cx="2044461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BE" sz="2200" dirty="0">
                  <a:solidFill>
                    <a:schemeClr val="bg1"/>
                  </a:solidFill>
                </a:rPr>
                <a:t>MPH</a:t>
              </a:r>
              <a:r>
                <a:rPr lang="fr-BE" sz="2200" i="1" dirty="0">
                  <a:solidFill>
                    <a:schemeClr val="bg1"/>
                  </a:solidFill>
                </a:rPr>
                <a:t> vs </a:t>
              </a:r>
              <a:r>
                <a:rPr lang="fr-BE" sz="2200" dirty="0">
                  <a:solidFill>
                    <a:schemeClr val="bg1"/>
                  </a:solidFill>
                </a:rPr>
                <a:t>MPH + </a:t>
              </a:r>
              <a:r>
                <a:rPr lang="fr-BE" sz="2200" dirty="0" err="1">
                  <a:solidFill>
                    <a:schemeClr val="bg1"/>
                  </a:solidFill>
                </a:rPr>
                <a:t>saffraanextract</a:t>
              </a:r>
              <a:endParaRPr lang="fr-BE" sz="2200" dirty="0">
                <a:solidFill>
                  <a:schemeClr val="bg1"/>
                </a:solidFill>
              </a:endParaRPr>
            </a:p>
            <a:p>
              <a:endParaRPr lang="nl-BE" dirty="0"/>
            </a:p>
          </p:txBody>
        </p:sp>
      </p:grpSp>
    </p:spTree>
    <p:extLst>
      <p:ext uri="{BB962C8B-B14F-4D97-AF65-F5344CB8AC3E}">
        <p14:creationId xmlns:p14="http://schemas.microsoft.com/office/powerpoint/2010/main" val="25764495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AAF4DAAA-4CD0-6E58-B07B-4F5C00F98A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29" y="3164655"/>
            <a:ext cx="4481158" cy="3116096"/>
          </a:xfrm>
          <a:prstGeom prst="rect">
            <a:avLst/>
          </a:prstGeom>
        </p:spPr>
      </p:pic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75FB290D-B432-005F-B942-BEEF17F12D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157" y="1556505"/>
            <a:ext cx="11329067" cy="4735476"/>
          </a:xfrm>
        </p:spPr>
        <p:txBody>
          <a:bodyPr>
            <a:normAutofit/>
          </a:bodyPr>
          <a:lstStyle/>
          <a:p>
            <a:pPr marL="914400" lvl="2" indent="0">
              <a:buNone/>
            </a:pPr>
            <a:endParaRPr lang="fr-BE" sz="1800" dirty="0"/>
          </a:p>
          <a:p>
            <a:pPr marL="0" indent="0">
              <a:buNone/>
            </a:pPr>
            <a:endParaRPr lang="fr-BE" dirty="0"/>
          </a:p>
        </p:txBody>
      </p:sp>
      <p:sp>
        <p:nvSpPr>
          <p:cNvPr id="8" name="Espace réservé du contenu 1">
            <a:extLst>
              <a:ext uri="{FF2B5EF4-FFF2-40B4-BE49-F238E27FC236}">
                <a16:creationId xmlns:a16="http://schemas.microsoft.com/office/drawing/2014/main" id="{86AF9AE8-E6A7-41EC-10FC-587F8173DAA4}"/>
              </a:ext>
            </a:extLst>
          </p:cNvPr>
          <p:cNvSpPr txBox="1">
            <a:spLocks/>
          </p:cNvSpPr>
          <p:nvPr/>
        </p:nvSpPr>
        <p:spPr>
          <a:xfrm>
            <a:off x="696157" y="1846754"/>
            <a:ext cx="11185561" cy="21234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rgbClr val="3056A3"/>
              </a:buClr>
              <a:buFont typeface="Arial" panose="020B0604020202020204" pitchFamily="34" charset="0"/>
              <a:buChar char="•"/>
              <a:defRPr sz="2400" kern="1200">
                <a:solidFill>
                  <a:srgbClr val="454444"/>
                </a:solidFill>
                <a:latin typeface="Parisine Office Pro" panose="020B0503050000020004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3056A3"/>
              </a:buClr>
              <a:buFont typeface="Courier New" panose="02070309020205020404" pitchFamily="49" charset="0"/>
              <a:buChar char="o"/>
              <a:defRPr sz="2200" kern="1200">
                <a:solidFill>
                  <a:srgbClr val="454444"/>
                </a:solidFill>
                <a:latin typeface="Parisine Office Pro" panose="020B0503050000020004" pitchFamily="34" charset="0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3056A3"/>
              </a:buClr>
              <a:buFont typeface="Wingdings" panose="05000000000000000000" pitchFamily="2" charset="2"/>
              <a:buChar char="Ø"/>
              <a:defRPr sz="2000" kern="1200">
                <a:solidFill>
                  <a:srgbClr val="454444"/>
                </a:solidFill>
                <a:latin typeface="Parisine Office Pro" panose="020B0503050000020004" pitchFamily="34" charset="0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3056A3"/>
              </a:buClr>
              <a:buFont typeface="Arial" panose="020B0604020202020204" pitchFamily="34" charset="0"/>
              <a:buChar char="•"/>
              <a:defRPr sz="1800" kern="1200">
                <a:solidFill>
                  <a:srgbClr val="454444"/>
                </a:solidFill>
                <a:latin typeface="Parisine Office Pro" panose="020B0503050000020004" pitchFamily="34" charset="0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3056A3"/>
              </a:buClr>
              <a:buFont typeface="Arial" panose="020B0604020202020204" pitchFamily="34" charset="0"/>
              <a:buChar char="•"/>
              <a:defRPr sz="1600" kern="1200">
                <a:solidFill>
                  <a:srgbClr val="454444"/>
                </a:solidFill>
                <a:latin typeface="Parisine Office Pro" panose="020B050305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endParaRPr lang="fr-BE" dirty="0"/>
          </a:p>
          <a:p>
            <a:pPr marL="0" indent="0">
              <a:buFont typeface="Arial" panose="020B0604020202020204" pitchFamily="34" charset="0"/>
              <a:buNone/>
            </a:pPr>
            <a:endParaRPr lang="fr-BE" dirty="0"/>
          </a:p>
        </p:txBody>
      </p:sp>
      <p:sp>
        <p:nvSpPr>
          <p:cNvPr id="12" name="Espace réservé du contenu 1">
            <a:extLst>
              <a:ext uri="{FF2B5EF4-FFF2-40B4-BE49-F238E27FC236}">
                <a16:creationId xmlns:a16="http://schemas.microsoft.com/office/drawing/2014/main" id="{4A24B2A5-A58D-B6A5-8DE9-554463365997}"/>
              </a:ext>
            </a:extLst>
          </p:cNvPr>
          <p:cNvSpPr txBox="1">
            <a:spLocks/>
          </p:cNvSpPr>
          <p:nvPr/>
        </p:nvSpPr>
        <p:spPr>
          <a:xfrm>
            <a:off x="552651" y="1427137"/>
            <a:ext cx="11483451" cy="47354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rgbClr val="3056A3"/>
              </a:buClr>
              <a:buFont typeface="Arial" panose="020B0604020202020204" pitchFamily="34" charset="0"/>
              <a:buChar char="•"/>
              <a:defRPr sz="2400" kern="1200">
                <a:solidFill>
                  <a:srgbClr val="454444"/>
                </a:solidFill>
                <a:latin typeface="Parisine Office Pro" panose="020B0503050000020004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3056A3"/>
              </a:buClr>
              <a:buFont typeface="Courier New" panose="02070309020205020404" pitchFamily="49" charset="0"/>
              <a:buChar char="o"/>
              <a:defRPr sz="2200" kern="1200">
                <a:solidFill>
                  <a:srgbClr val="454444"/>
                </a:solidFill>
                <a:latin typeface="Parisine Office Pro" panose="020B0503050000020004" pitchFamily="34" charset="0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3056A3"/>
              </a:buClr>
              <a:buFont typeface="Wingdings" panose="05000000000000000000" pitchFamily="2" charset="2"/>
              <a:buChar char="Ø"/>
              <a:defRPr sz="2000" kern="1200">
                <a:solidFill>
                  <a:srgbClr val="454444"/>
                </a:solidFill>
                <a:latin typeface="Parisine Office Pro" panose="020B0503050000020004" pitchFamily="34" charset="0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3056A3"/>
              </a:buClr>
              <a:buFont typeface="Arial" panose="020B0604020202020204" pitchFamily="34" charset="0"/>
              <a:buChar char="•"/>
              <a:defRPr sz="1800" kern="1200">
                <a:solidFill>
                  <a:srgbClr val="454444"/>
                </a:solidFill>
                <a:latin typeface="Parisine Office Pro" panose="020B0503050000020004" pitchFamily="34" charset="0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3056A3"/>
              </a:buClr>
              <a:buFont typeface="Arial" panose="020B0604020202020204" pitchFamily="34" charset="0"/>
              <a:buChar char="•"/>
              <a:defRPr sz="1600" kern="1200">
                <a:solidFill>
                  <a:srgbClr val="454444"/>
                </a:solidFill>
                <a:latin typeface="Parisine Office Pro" panose="020B050305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42900"/>
            <a:r>
              <a:rPr lang="nl-NL" b="1" dirty="0"/>
              <a:t>Significante verbetering van de ernst van de AD(H)D-symptomen</a:t>
            </a:r>
            <a:endParaRPr lang="fr-BE" b="1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fr-BE" kern="1200" dirty="0">
                <a:solidFill>
                  <a:srgbClr val="454444"/>
                </a:solidFill>
                <a:effectLst/>
                <a:cs typeface="Calibri" panose="020F0502020204030204" pitchFamily="34" charset="0"/>
              </a:rPr>
              <a:t>Significante ↓ </a:t>
            </a:r>
            <a:r>
              <a:rPr lang="nl-NL" kern="1200" dirty="0">
                <a:solidFill>
                  <a:srgbClr val="454444"/>
                </a:solidFill>
                <a:effectLst/>
                <a:cs typeface="Calibri" panose="020F0502020204030204" pitchFamily="34" charset="0"/>
              </a:rPr>
              <a:t>in totale score en elke </a:t>
            </a:r>
            <a:r>
              <a:rPr lang="nl-NL" kern="1200" dirty="0" err="1">
                <a:solidFill>
                  <a:srgbClr val="454444"/>
                </a:solidFill>
                <a:effectLst/>
                <a:cs typeface="Calibri" panose="020F0502020204030204" pitchFamily="34" charset="0"/>
              </a:rPr>
              <a:t>subscore</a:t>
            </a:r>
            <a:r>
              <a:rPr lang="nl-NL" kern="1200" dirty="0">
                <a:solidFill>
                  <a:srgbClr val="454444"/>
                </a:solidFill>
                <a:effectLst/>
                <a:cs typeface="Calibri" panose="020F0502020204030204" pitchFamily="34" charset="0"/>
              </a:rPr>
              <a:t> (onoplettendheid en hyperactiviteit) van ADHD-RS-IV </a:t>
            </a:r>
            <a:r>
              <a:rPr lang="nl-NL" b="1" kern="1200" dirty="0">
                <a:solidFill>
                  <a:srgbClr val="454444"/>
                </a:solidFill>
                <a:effectLst/>
                <a:cs typeface="Calibri" panose="020F0502020204030204" pitchFamily="34" charset="0"/>
              </a:rPr>
              <a:t>ouders en leraren </a:t>
            </a:r>
            <a:r>
              <a:rPr lang="nl-NL" kern="1200" dirty="0">
                <a:solidFill>
                  <a:srgbClr val="454444"/>
                </a:solidFill>
                <a:effectLst/>
                <a:cs typeface="Calibri" panose="020F0502020204030204" pitchFamily="34" charset="0"/>
              </a:rPr>
              <a:t>in beide groepen </a:t>
            </a:r>
            <a:r>
              <a:rPr lang="nl-NL" b="1" kern="1200" dirty="0">
                <a:solidFill>
                  <a:srgbClr val="454444"/>
                </a:solidFill>
                <a:effectLst/>
                <a:cs typeface="Calibri" panose="020F0502020204030204" pitchFamily="34" charset="0"/>
              </a:rPr>
              <a:t>vanaf 4 weken behandeling</a:t>
            </a:r>
            <a:r>
              <a:rPr lang="fr-BE" kern="1200" dirty="0">
                <a:solidFill>
                  <a:srgbClr val="454444"/>
                </a:solidFill>
                <a:effectLst/>
                <a:cs typeface="Calibri" panose="020F0502020204030204" pitchFamily="34" charset="0"/>
              </a:rPr>
              <a:t>.</a:t>
            </a:r>
            <a:endParaRPr lang="fr-BE" dirty="0"/>
          </a:p>
          <a:p>
            <a:pPr marL="0" indent="0">
              <a:buFont typeface="Arial" panose="020B0604020202020204" pitchFamily="34" charset="0"/>
              <a:buNone/>
            </a:pPr>
            <a:endParaRPr lang="fr-BE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D334E32E-4BAF-B7A3-7919-33B2AED0A7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8" y="3182537"/>
            <a:ext cx="4481158" cy="3098214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20B3A030-B129-2D90-BC9B-2E3755B70201}"/>
              </a:ext>
            </a:extLst>
          </p:cNvPr>
          <p:cNvSpPr txBox="1"/>
          <p:nvPr/>
        </p:nvSpPr>
        <p:spPr>
          <a:xfrm>
            <a:off x="9109329" y="3378966"/>
            <a:ext cx="2659756" cy="2117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dirty="0">
                <a:solidFill>
                  <a:srgbClr val="FF0000"/>
                </a:solidFill>
                <a:latin typeface="Parisine Office Pro" panose="020B0503050000020004" pitchFamily="34" charset="0"/>
              </a:rPr>
              <a:t>De combinatie van MPH + saffraan bleek na 4 weken behandeling effectiever dan MPH alleen</a:t>
            </a:r>
          </a:p>
          <a:p>
            <a:pPr algn="ctr">
              <a:lnSpc>
                <a:spcPct val="150000"/>
              </a:lnSpc>
            </a:pPr>
            <a:r>
              <a:rPr lang="fr-BE" dirty="0">
                <a:solidFill>
                  <a:srgbClr val="FF0000"/>
                </a:solidFill>
                <a:latin typeface="Parisine Office Pro" panose="020B0503050000020004" pitchFamily="34" charset="0"/>
                <a:sym typeface="Wingdings" panose="05000000000000000000" pitchFamily="2" charset="2"/>
              </a:rPr>
              <a:t> </a:t>
            </a:r>
            <a:r>
              <a:rPr lang="fr-BE" b="1" dirty="0">
                <a:solidFill>
                  <a:srgbClr val="FF0000"/>
                </a:solidFill>
                <a:latin typeface="Parisine Office Pro" panose="020B0503050000020004" pitchFamily="34" charset="0"/>
                <a:sym typeface="Wingdings" panose="05000000000000000000" pitchFamily="2" charset="2"/>
              </a:rPr>
              <a:t>Synergetische werking</a:t>
            </a:r>
            <a:endParaRPr lang="fr-BE" b="1" dirty="0">
              <a:solidFill>
                <a:srgbClr val="FF0000"/>
              </a:solidFill>
              <a:latin typeface="Parisine Office Pro" panose="020B0503050000020004" pitchFamily="34" charset="0"/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C93BE5B9-7B2E-B2C0-23C1-3402296F5439}"/>
              </a:ext>
            </a:extLst>
          </p:cNvPr>
          <p:cNvSpPr/>
          <p:nvPr/>
        </p:nvSpPr>
        <p:spPr>
          <a:xfrm>
            <a:off x="6737449" y="4437654"/>
            <a:ext cx="335006" cy="33078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C82620EB-703E-8169-AA56-C96BF07E35A8}"/>
              </a:ext>
            </a:extLst>
          </p:cNvPr>
          <p:cNvCxnSpPr>
            <a:cxnSpLocks/>
          </p:cNvCxnSpPr>
          <p:nvPr/>
        </p:nvCxnSpPr>
        <p:spPr>
          <a:xfrm flipH="1" flipV="1">
            <a:off x="7076477" y="4603045"/>
            <a:ext cx="2093402" cy="33989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2108094A-EE29-85B1-E4A4-7C7185BF1BF3}"/>
              </a:ext>
            </a:extLst>
          </p:cNvPr>
          <p:cNvSpPr txBox="1"/>
          <p:nvPr/>
        </p:nvSpPr>
        <p:spPr>
          <a:xfrm>
            <a:off x="4946660" y="5198510"/>
            <a:ext cx="16720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*p &lt; 0,05 </a:t>
            </a:r>
            <a:r>
              <a:rPr lang="fr-BE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vs</a:t>
            </a:r>
            <a:r>
              <a:rPr lang="fr-BE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baseline</a:t>
            </a:r>
          </a:p>
          <a:p>
            <a:r>
              <a:rPr lang="fr-BE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$ p &lt; 0,05 vs MPH</a:t>
            </a:r>
          </a:p>
        </p:txBody>
      </p:sp>
      <p:sp>
        <p:nvSpPr>
          <p:cNvPr id="5" name="Titre 2">
            <a:extLst>
              <a:ext uri="{FF2B5EF4-FFF2-40B4-BE49-F238E27FC236}">
                <a16:creationId xmlns:a16="http://schemas.microsoft.com/office/drawing/2014/main" id="{4F47F82B-7ED7-F3EB-FAF2-CD2EE0019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279" y="363295"/>
            <a:ext cx="9384979" cy="1325563"/>
          </a:xfrm>
        </p:spPr>
        <p:txBody>
          <a:bodyPr>
            <a:noAutofit/>
          </a:bodyPr>
          <a:lstStyle/>
          <a:p>
            <a:r>
              <a:rPr lang="en-US" sz="4800" b="1" dirty="0" err="1">
                <a:effectLst/>
                <a:ea typeface="Calibri" panose="020F0502020204030204" pitchFamily="34" charset="0"/>
              </a:rPr>
              <a:t>Khaksarian</a:t>
            </a:r>
            <a:r>
              <a:rPr lang="en-US" sz="4800" b="1" dirty="0">
                <a:effectLst/>
                <a:ea typeface="Calibri" panose="020F0502020204030204" pitchFamily="34" charset="0"/>
              </a:rPr>
              <a:t> </a:t>
            </a:r>
            <a:r>
              <a:rPr lang="en-US" sz="4800" dirty="0">
                <a:effectLst/>
                <a:ea typeface="Calibri" panose="020F0502020204030204" pitchFamily="34" charset="0"/>
              </a:rPr>
              <a:t>et al. (2021) 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7E40A2-2421-53E5-C081-B279A09810C7}"/>
              </a:ext>
            </a:extLst>
          </p:cNvPr>
          <p:cNvGrpSpPr/>
          <p:nvPr/>
        </p:nvGrpSpPr>
        <p:grpSpPr>
          <a:xfrm>
            <a:off x="9797391" y="263158"/>
            <a:ext cx="2184700" cy="1325564"/>
            <a:chOff x="9797391" y="263158"/>
            <a:chExt cx="2184700" cy="1325564"/>
          </a:xfrm>
        </p:grpSpPr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5D01C90D-756B-098E-1569-16376F6CB6D2}"/>
                </a:ext>
              </a:extLst>
            </p:cNvPr>
            <p:cNvSpPr/>
            <p:nvPr/>
          </p:nvSpPr>
          <p:spPr>
            <a:xfrm>
              <a:off x="9797391" y="263158"/>
              <a:ext cx="2184700" cy="1325564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dirty="0"/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4A8B089-F476-08CD-86FF-67428D9FC0CD}"/>
                </a:ext>
              </a:extLst>
            </p:cNvPr>
            <p:cNvSpPr txBox="1"/>
            <p:nvPr/>
          </p:nvSpPr>
          <p:spPr>
            <a:xfrm>
              <a:off x="9937630" y="533802"/>
              <a:ext cx="2044461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BE" sz="2200" dirty="0">
                  <a:solidFill>
                    <a:schemeClr val="bg1"/>
                  </a:solidFill>
                </a:rPr>
                <a:t>MPH</a:t>
              </a:r>
              <a:r>
                <a:rPr lang="fr-BE" sz="2200" i="1" dirty="0">
                  <a:solidFill>
                    <a:schemeClr val="bg1"/>
                  </a:solidFill>
                </a:rPr>
                <a:t> vs </a:t>
              </a:r>
              <a:r>
                <a:rPr lang="fr-BE" sz="2200" dirty="0">
                  <a:solidFill>
                    <a:schemeClr val="bg1"/>
                  </a:solidFill>
                </a:rPr>
                <a:t>MPH + </a:t>
              </a:r>
              <a:r>
                <a:rPr lang="fr-BE" sz="2200" dirty="0" err="1">
                  <a:solidFill>
                    <a:schemeClr val="bg1"/>
                  </a:solidFill>
                </a:rPr>
                <a:t>saffraanextract</a:t>
              </a:r>
              <a:endParaRPr lang="fr-BE" sz="2200" dirty="0">
                <a:solidFill>
                  <a:schemeClr val="bg1"/>
                </a:solidFill>
              </a:endParaRPr>
            </a:p>
            <a:p>
              <a:endParaRPr lang="nl-BE" dirty="0"/>
            </a:p>
          </p:txBody>
        </p:sp>
      </p:grpSp>
    </p:spTree>
    <p:extLst>
      <p:ext uri="{BB962C8B-B14F-4D97-AF65-F5344CB8AC3E}">
        <p14:creationId xmlns:p14="http://schemas.microsoft.com/office/powerpoint/2010/main" val="23441655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59B1FC3B-B54B-8F5C-E850-0812D8BF7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8208"/>
            <a:ext cx="8616518" cy="4351338"/>
          </a:xfrm>
        </p:spPr>
        <p:txBody>
          <a:bodyPr/>
          <a:lstStyle/>
          <a:p>
            <a:pPr marL="0" indent="0">
              <a:buNone/>
            </a:pPr>
            <a:r>
              <a:rPr lang="nl-NL" sz="3200" dirty="0"/>
              <a:t>Vanaf 3 jaar*. 1 capsule per dag in te slikken met een glas water. </a:t>
            </a:r>
          </a:p>
          <a:p>
            <a:pPr marL="0" indent="0">
              <a:buNone/>
            </a:pPr>
            <a:r>
              <a:rPr lang="nl-NL" sz="2400" dirty="0"/>
              <a:t>* Voor jonge kinderen vanaf 3 jaar kan de inhoud van de capsule worden opgelost in een kleine portie voedsel of in een drankje (</a:t>
            </a:r>
            <a:r>
              <a:rPr lang="nl-NL" sz="2400" dirty="0" err="1"/>
              <a:t>pompelmoessap</a:t>
            </a:r>
            <a:r>
              <a:rPr lang="nl-NL" sz="2400" dirty="0"/>
              <a:t> vermijden).</a:t>
            </a:r>
            <a:endParaRPr lang="fr-BE" sz="600" dirty="0">
              <a:sym typeface="Wingdings" panose="05000000000000000000" pitchFamily="2" charset="2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E04E8326-FAED-8812-8C17-A787B702E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sz="4800" dirty="0" err="1"/>
              <a:t>Dosering</a:t>
            </a:r>
            <a:r>
              <a:rPr lang="fr-BE" sz="4800" dirty="0"/>
              <a:t> van </a:t>
            </a:r>
            <a:r>
              <a:rPr lang="fr-BE" sz="4800" dirty="0" err="1"/>
              <a:t>KidCool</a:t>
            </a:r>
            <a:r>
              <a:rPr lang="fr-BE" sz="4800" baseline="30000" dirty="0"/>
              <a:t> ®</a:t>
            </a:r>
            <a:endParaRPr lang="fr-BE" sz="4800" dirty="0"/>
          </a:p>
        </p:txBody>
      </p:sp>
    </p:spTree>
    <p:extLst>
      <p:ext uri="{BB962C8B-B14F-4D97-AF65-F5344CB8AC3E}">
        <p14:creationId xmlns:p14="http://schemas.microsoft.com/office/powerpoint/2010/main" val="5899979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A7A2D-B7CD-5215-CB73-F44B8B4B7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 err="1"/>
              <a:t>Gebruik</a:t>
            </a:r>
            <a:r>
              <a:rPr lang="en-GB" sz="4800" dirty="0"/>
              <a:t> van </a:t>
            </a:r>
            <a:r>
              <a:rPr lang="en-GB" sz="4800" dirty="0" err="1"/>
              <a:t>KidCool</a:t>
            </a:r>
            <a:r>
              <a:rPr lang="fr-BE" sz="4800" baseline="30000" dirty="0"/>
              <a:t> ®</a:t>
            </a:r>
            <a:br>
              <a:rPr lang="en-GB" sz="4800" dirty="0"/>
            </a:br>
            <a:endParaRPr lang="en-BE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577D05-DF59-922C-E1ED-8100D842EC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3555" y="1253331"/>
            <a:ext cx="10515600" cy="4351338"/>
          </a:xfrm>
        </p:spPr>
        <p:txBody>
          <a:bodyPr/>
          <a:lstStyle/>
          <a:p>
            <a:r>
              <a:rPr lang="en-GB" sz="2400" dirty="0"/>
              <a:t>Kan </a:t>
            </a:r>
            <a:r>
              <a:rPr lang="en-GB" sz="2400" dirty="0" err="1"/>
              <a:t>gegeven</a:t>
            </a:r>
            <a:r>
              <a:rPr lang="en-GB" sz="2400" dirty="0"/>
              <a:t> </a:t>
            </a:r>
            <a:r>
              <a:rPr lang="en-GB" sz="2400" dirty="0" err="1"/>
              <a:t>worden</a:t>
            </a:r>
            <a:r>
              <a:rPr lang="en-GB" sz="2400" dirty="0"/>
              <a:t> </a:t>
            </a:r>
            <a:r>
              <a:rPr lang="en-GB" sz="2400" dirty="0" err="1"/>
              <a:t>zonder</a:t>
            </a:r>
            <a:r>
              <a:rPr lang="en-GB" sz="2400" dirty="0"/>
              <a:t> diagnose ADHD</a:t>
            </a:r>
          </a:p>
          <a:p>
            <a:r>
              <a:rPr lang="en-GB" sz="2400" dirty="0" err="1"/>
              <a:t>Wachttijd</a:t>
            </a:r>
            <a:r>
              <a:rPr lang="en-GB" sz="2400" dirty="0"/>
              <a:t> </a:t>
            </a:r>
            <a:r>
              <a:rPr lang="en-GB" sz="2400" dirty="0" err="1"/>
              <a:t>voor</a:t>
            </a:r>
            <a:r>
              <a:rPr lang="en-GB" sz="2400" dirty="0"/>
              <a:t> RDV </a:t>
            </a:r>
            <a:r>
              <a:rPr lang="en-GB" sz="2400" dirty="0" err="1"/>
              <a:t>psy</a:t>
            </a:r>
            <a:r>
              <a:rPr lang="en-GB" sz="2400" dirty="0"/>
              <a:t>/</a:t>
            </a:r>
            <a:r>
              <a:rPr lang="en-GB" sz="2400" dirty="0" err="1"/>
              <a:t>neuroloog</a:t>
            </a:r>
            <a:r>
              <a:rPr lang="en-GB" sz="2400" dirty="0"/>
              <a:t> </a:t>
            </a:r>
            <a:r>
              <a:rPr lang="en-GB" sz="2400" dirty="0" err="1"/>
              <a:t>vrij</a:t>
            </a:r>
            <a:r>
              <a:rPr lang="en-GB" sz="2400" dirty="0"/>
              <a:t> lang</a:t>
            </a:r>
          </a:p>
          <a:p>
            <a:pPr lvl="1"/>
            <a:r>
              <a:rPr lang="en-GB" sz="1800" i="1" dirty="0" err="1"/>
              <a:t>Ondertussen</a:t>
            </a:r>
            <a:r>
              <a:rPr lang="en-GB" sz="1800" i="1" dirty="0"/>
              <a:t> </a:t>
            </a:r>
            <a:r>
              <a:rPr lang="en-GB" sz="1800" i="1" dirty="0" err="1"/>
              <a:t>kan</a:t>
            </a:r>
            <a:r>
              <a:rPr lang="en-GB" sz="1800" i="1" dirty="0"/>
              <a:t> </a:t>
            </a:r>
            <a:r>
              <a:rPr lang="en-GB" sz="1800" i="1" dirty="0" err="1"/>
              <a:t>KidCool</a:t>
            </a:r>
            <a:r>
              <a:rPr lang="en-GB" sz="1800" i="1" dirty="0"/>
              <a:t> </a:t>
            </a:r>
            <a:r>
              <a:rPr lang="en-GB" sz="1800" i="1" dirty="0" err="1"/>
              <a:t>gegeven</a:t>
            </a:r>
            <a:r>
              <a:rPr lang="en-GB" sz="1800" i="1" dirty="0"/>
              <a:t> </a:t>
            </a:r>
            <a:r>
              <a:rPr lang="en-GB" sz="1800" i="1" dirty="0" err="1"/>
              <a:t>worden</a:t>
            </a:r>
            <a:endParaRPr lang="en-GB" sz="1800" dirty="0"/>
          </a:p>
          <a:p>
            <a:r>
              <a:rPr lang="en-GB" sz="2400" dirty="0" err="1"/>
              <a:t>Ouders</a:t>
            </a:r>
            <a:r>
              <a:rPr lang="en-GB" sz="2400" dirty="0"/>
              <a:t> </a:t>
            </a:r>
            <a:r>
              <a:rPr lang="en-GB" sz="2400" dirty="0" err="1"/>
              <a:t>vaak</a:t>
            </a:r>
            <a:r>
              <a:rPr lang="en-GB" sz="2400" dirty="0"/>
              <a:t> </a:t>
            </a:r>
            <a:r>
              <a:rPr lang="en-GB" sz="2400" dirty="0" err="1"/>
              <a:t>weigerachtig</a:t>
            </a:r>
            <a:r>
              <a:rPr lang="en-GB" sz="2400" dirty="0"/>
              <a:t> </a:t>
            </a:r>
            <a:r>
              <a:rPr lang="en-GB" sz="2400" dirty="0" err="1"/>
              <a:t>t.o.v</a:t>
            </a:r>
            <a:r>
              <a:rPr lang="en-GB" sz="2400" dirty="0"/>
              <a:t>. Ritalin</a:t>
            </a:r>
            <a:r>
              <a:rPr lang="fr-BE" sz="2400" baseline="30000" dirty="0"/>
              <a:t>®</a:t>
            </a:r>
            <a:endParaRPr lang="en-GB" sz="2400" dirty="0"/>
          </a:p>
          <a:p>
            <a:r>
              <a:rPr lang="en-GB" sz="2400" dirty="0" err="1"/>
              <a:t>Bovenop</a:t>
            </a:r>
            <a:r>
              <a:rPr lang="en-GB" sz="2400" dirty="0"/>
              <a:t> Ritalin</a:t>
            </a:r>
            <a:r>
              <a:rPr lang="fr-BE" sz="2400" baseline="30000" dirty="0"/>
              <a:t>®</a:t>
            </a:r>
            <a:r>
              <a:rPr lang="en-GB" sz="2400" dirty="0"/>
              <a:t> </a:t>
            </a:r>
            <a:r>
              <a:rPr lang="en-GB" sz="2400" dirty="0" err="1"/>
              <a:t>wanneer</a:t>
            </a:r>
            <a:r>
              <a:rPr lang="en-GB" sz="2400" dirty="0"/>
              <a:t> </a:t>
            </a:r>
            <a:r>
              <a:rPr lang="en-GB" sz="2400" dirty="0" err="1"/>
              <a:t>deze</a:t>
            </a:r>
            <a:r>
              <a:rPr lang="en-GB" sz="2400" dirty="0"/>
              <a:t> </a:t>
            </a:r>
            <a:r>
              <a:rPr lang="en-GB" sz="2400" dirty="0" err="1"/>
              <a:t>onvoldoende</a:t>
            </a:r>
            <a:r>
              <a:rPr lang="en-GB" sz="2400" dirty="0"/>
              <a:t> effect </a:t>
            </a:r>
            <a:r>
              <a:rPr lang="en-GB" sz="2400" dirty="0" err="1"/>
              <a:t>geeft</a:t>
            </a:r>
            <a:endParaRPr lang="en-GB" sz="2400" dirty="0"/>
          </a:p>
          <a:p>
            <a:r>
              <a:rPr lang="en-GB" sz="2400" dirty="0" err="1"/>
              <a:t>Tijdens</a:t>
            </a:r>
            <a:r>
              <a:rPr lang="en-GB" sz="2400" dirty="0"/>
              <a:t> de </a:t>
            </a:r>
            <a:r>
              <a:rPr lang="en-GB" sz="2400" dirty="0" err="1"/>
              <a:t>zomermaanden</a:t>
            </a:r>
            <a:endParaRPr lang="en-GB" sz="2400" dirty="0"/>
          </a:p>
          <a:p>
            <a:pPr lvl="1"/>
            <a:r>
              <a:rPr lang="en-GB" sz="2000" i="1" dirty="0"/>
              <a:t>Ritalin</a:t>
            </a:r>
            <a:r>
              <a:rPr lang="fr-BE" sz="2000" baseline="30000" dirty="0"/>
              <a:t>®</a:t>
            </a:r>
            <a:r>
              <a:rPr lang="en-GB" sz="2000" i="1" dirty="0"/>
              <a:t> </a:t>
            </a:r>
            <a:r>
              <a:rPr lang="en-GB" sz="2000" i="1" dirty="0" err="1"/>
              <a:t>wordt</a:t>
            </a:r>
            <a:r>
              <a:rPr lang="en-GB" sz="2000" i="1" dirty="0"/>
              <a:t> </a:t>
            </a:r>
            <a:r>
              <a:rPr lang="en-GB" sz="2000" i="1" dirty="0" err="1"/>
              <a:t>vaak</a:t>
            </a:r>
            <a:r>
              <a:rPr lang="en-GB" sz="2000" i="1" dirty="0"/>
              <a:t> </a:t>
            </a:r>
            <a:r>
              <a:rPr lang="en-GB" sz="2000" i="1" dirty="0" err="1"/>
              <a:t>stopgezet</a:t>
            </a:r>
            <a:r>
              <a:rPr lang="en-GB" sz="2000" i="1" dirty="0"/>
              <a:t> </a:t>
            </a:r>
            <a:r>
              <a:rPr lang="en-GB" sz="2000" i="1" dirty="0" err="1"/>
              <a:t>tijdens</a:t>
            </a:r>
            <a:r>
              <a:rPr lang="en-GB" sz="2000" i="1" dirty="0"/>
              <a:t> de </a:t>
            </a:r>
            <a:r>
              <a:rPr lang="en-GB" sz="2000" i="1" dirty="0" err="1"/>
              <a:t>zomervakanties</a:t>
            </a:r>
            <a:r>
              <a:rPr lang="en-GB" sz="2000" i="1" dirty="0"/>
              <a:t> – </a:t>
            </a:r>
            <a:r>
              <a:rPr lang="en-GB" sz="2000" i="1" dirty="0" err="1"/>
              <a:t>KidCool</a:t>
            </a:r>
            <a:r>
              <a:rPr lang="en-GB" sz="2000" i="1" dirty="0"/>
              <a:t> is de </a:t>
            </a:r>
            <a:r>
              <a:rPr lang="en-GB" sz="2000" i="1" dirty="0" err="1"/>
              <a:t>oplossing</a:t>
            </a:r>
            <a:r>
              <a:rPr lang="en-GB" sz="2000" i="1" dirty="0"/>
              <a:t> om het </a:t>
            </a:r>
            <a:r>
              <a:rPr lang="en-GB" sz="2000" i="1" dirty="0" err="1"/>
              <a:t>leven</a:t>
            </a:r>
            <a:r>
              <a:rPr lang="en-GB" sz="2000" i="1" dirty="0"/>
              <a:t> van </a:t>
            </a:r>
            <a:r>
              <a:rPr lang="en-GB" sz="2000" i="1" dirty="0" err="1"/>
              <a:t>ouders</a:t>
            </a:r>
            <a:r>
              <a:rPr lang="en-GB" sz="2000" i="1" dirty="0"/>
              <a:t>, </a:t>
            </a:r>
            <a:r>
              <a:rPr lang="en-GB" sz="2000" i="1" dirty="0" err="1"/>
              <a:t>grootouders</a:t>
            </a:r>
            <a:r>
              <a:rPr lang="en-GB" sz="2000" i="1" dirty="0"/>
              <a:t>, </a:t>
            </a:r>
            <a:r>
              <a:rPr lang="en-GB" sz="2000" i="1" dirty="0" err="1"/>
              <a:t>kampleiders</a:t>
            </a:r>
            <a:r>
              <a:rPr lang="en-GB" sz="2000" i="1" dirty="0"/>
              <a:t> etc. </a:t>
            </a:r>
            <a:r>
              <a:rPr lang="en-GB" sz="2000" i="1" dirty="0" err="1"/>
              <a:t>aangenamer</a:t>
            </a:r>
            <a:r>
              <a:rPr lang="en-GB" sz="2000" i="1" dirty="0"/>
              <a:t> </a:t>
            </a:r>
            <a:r>
              <a:rPr lang="en-GB" sz="2000" i="1" dirty="0" err="1"/>
              <a:t>te</a:t>
            </a:r>
            <a:r>
              <a:rPr lang="en-GB" sz="2000" i="1" dirty="0"/>
              <a:t> </a:t>
            </a:r>
            <a:r>
              <a:rPr lang="en-GB" sz="2000" i="1" dirty="0" err="1"/>
              <a:t>maken</a:t>
            </a:r>
            <a:r>
              <a:rPr lang="en-GB" sz="2000" i="1" dirty="0"/>
              <a:t> </a:t>
            </a:r>
            <a:r>
              <a:rPr lang="en-GB" sz="2000" i="1" dirty="0" err="1"/>
              <a:t>gedurende</a:t>
            </a:r>
            <a:r>
              <a:rPr lang="en-GB" sz="2000" i="1" dirty="0"/>
              <a:t> </a:t>
            </a:r>
            <a:r>
              <a:rPr lang="en-GB" sz="2000" i="1" dirty="0" err="1"/>
              <a:t>deze</a:t>
            </a:r>
            <a:r>
              <a:rPr lang="en-GB" sz="2000" i="1" dirty="0"/>
              <a:t> </a:t>
            </a:r>
            <a:r>
              <a:rPr lang="en-GB" sz="2000" i="1" dirty="0" err="1"/>
              <a:t>periode</a:t>
            </a:r>
            <a:endParaRPr lang="en-GB" sz="2000" i="1" dirty="0"/>
          </a:p>
          <a:p>
            <a:r>
              <a:rPr lang="en-GB" sz="2400" dirty="0"/>
              <a:t>Start </a:t>
            </a:r>
            <a:r>
              <a:rPr lang="en-GB" sz="2400" dirty="0" err="1"/>
              <a:t>nieuwe</a:t>
            </a:r>
            <a:r>
              <a:rPr lang="en-GB" sz="2400" dirty="0"/>
              <a:t> </a:t>
            </a:r>
            <a:r>
              <a:rPr lang="en-GB" sz="2400" dirty="0" err="1"/>
              <a:t>schooljaar</a:t>
            </a:r>
            <a:r>
              <a:rPr lang="en-GB" sz="2400" dirty="0"/>
              <a:t>/</a:t>
            </a:r>
            <a:r>
              <a:rPr lang="en-GB" sz="2400" dirty="0" err="1"/>
              <a:t>examenperiodes</a:t>
            </a:r>
            <a:endParaRPr lang="en-GB" sz="2400" dirty="0"/>
          </a:p>
          <a:p>
            <a:pPr lvl="1"/>
            <a:r>
              <a:rPr lang="en-GB" sz="2000" i="1" dirty="0"/>
              <a:t>Start </a:t>
            </a:r>
            <a:r>
              <a:rPr lang="en-GB" sz="2000" i="1" dirty="0" err="1"/>
              <a:t>een</a:t>
            </a:r>
            <a:r>
              <a:rPr lang="en-GB" sz="2000" i="1" dirty="0"/>
              <a:t> 2-tal </a:t>
            </a:r>
            <a:r>
              <a:rPr lang="en-GB" sz="2000" i="1" dirty="0" err="1"/>
              <a:t>weken</a:t>
            </a:r>
            <a:r>
              <a:rPr lang="en-GB" sz="2000" i="1" dirty="0"/>
              <a:t> op </a:t>
            </a:r>
            <a:r>
              <a:rPr lang="en-GB" sz="2000" i="1" dirty="0" err="1"/>
              <a:t>voorhand</a:t>
            </a:r>
            <a:endParaRPr lang="en-GB" sz="2000" i="1" dirty="0"/>
          </a:p>
        </p:txBody>
      </p:sp>
    </p:spTree>
    <p:extLst>
      <p:ext uri="{BB962C8B-B14F-4D97-AF65-F5344CB8AC3E}">
        <p14:creationId xmlns:p14="http://schemas.microsoft.com/office/powerpoint/2010/main" val="42839016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E441C56-9B56-455A-BC23-823A8AE58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Productkenmerken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BC1619C-59A1-C752-02D4-7DE4246FE524}"/>
              </a:ext>
            </a:extLst>
          </p:cNvPr>
          <p:cNvGrpSpPr/>
          <p:nvPr/>
        </p:nvGrpSpPr>
        <p:grpSpPr>
          <a:xfrm>
            <a:off x="759710" y="1200140"/>
            <a:ext cx="2094143" cy="2617258"/>
            <a:chOff x="-2007909" y="1249082"/>
            <a:chExt cx="1872512" cy="2421153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E3C2493-74D1-8A4B-657B-4BC2C33250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9704" b="76355" l="24079" r="48816">
                          <a14:foregroundMark x1="37895" y1="64039" x2="34474" y2="47783"/>
                          <a14:foregroundMark x1="34474" y1="47783" x2="36842" y2="38916"/>
                          <a14:foregroundMark x1="38158" y1="67980" x2="30658" y2="61330"/>
                          <a14:foregroundMark x1="30658" y1="61330" x2="33026" y2="45074"/>
                          <a14:foregroundMark x1="33026" y1="45074" x2="47763" y2="62069"/>
                          <a14:foregroundMark x1="47763" y1="62069" x2="48816" y2="47044"/>
                          <a14:foregroundMark x1="48816" y1="47044" x2="46842" y2="42857"/>
                          <a14:foregroundMark x1="38816" y1="38424" x2="41184" y2="39409"/>
                          <a14:foregroundMark x1="39605" y1="35468" x2="35921" y2="46305"/>
                          <a14:foregroundMark x1="35658" y1="40640" x2="33684" y2="38916"/>
                          <a14:foregroundMark x1="39868" y1="42611" x2="42237" y2="34729"/>
                          <a14:foregroundMark x1="36053" y1="37438" x2="41974" y2="34729"/>
                          <a14:foregroundMark x1="35526" y1="43842" x2="40789" y2="38424"/>
                          <a14:foregroundMark x1="34079" y1="40640" x2="39079" y2="38916"/>
                          <a14:foregroundMark x1="33026" y1="53941" x2="40658" y2="54926"/>
                          <a14:foregroundMark x1="40658" y1="54926" x2="34737" y2="63547"/>
                          <a14:foregroundMark x1="34737" y1="63547" x2="32237" y2="63793"/>
                          <a14:foregroundMark x1="38158" y1="62808" x2="43816" y2="63300"/>
                          <a14:foregroundMark x1="45526" y1="63547" x2="44737" y2="50000"/>
                          <a14:foregroundMark x1="45263" y1="56650" x2="32895" y2="50985"/>
                          <a14:foregroundMark x1="38026" y1="54433" x2="38289" y2="50985"/>
                          <a14:foregroundMark x1="44737" y1="66256" x2="44211" y2="59852"/>
                        </a14:backgroundRemoval>
                      </a14:imgEffect>
                    </a14:imgLayer>
                  </a14:imgProps>
                </a:ext>
              </a:extLst>
            </a:blip>
            <a:srcRect l="21169" t="12613" r="49475" b="16332"/>
            <a:stretch/>
          </p:blipFill>
          <p:spPr>
            <a:xfrm>
              <a:off x="-2007909" y="1249082"/>
              <a:ext cx="1872512" cy="2421153"/>
            </a:xfrm>
            <a:prstGeom prst="rect">
              <a:avLst/>
            </a:prstGeom>
            <a:noFill/>
          </p:spPr>
        </p:pic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0D48E213-13AD-7AC8-4116-DA6E1B3C2B56}"/>
                </a:ext>
              </a:extLst>
            </p:cNvPr>
            <p:cNvSpPr/>
            <p:nvPr/>
          </p:nvSpPr>
          <p:spPr>
            <a:xfrm>
              <a:off x="-1564343" y="2836941"/>
              <a:ext cx="1272775" cy="294679"/>
            </a:xfrm>
            <a:prstGeom prst="roundRect">
              <a:avLst/>
            </a:prstGeom>
            <a:solidFill>
              <a:srgbClr val="94C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BE" sz="2000" dirty="0">
                  <a:solidFill>
                    <a:schemeClr val="bg1"/>
                  </a:solidFill>
                  <a:latin typeface="Parisine Office Pro" panose="020B0503050000020004" pitchFamily="34" charset="0"/>
                </a:rPr>
                <a:t>Natuurlijk</a:t>
              </a:r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25C7F443-7154-4309-BBCE-BF94DA882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1751" y="-1532153"/>
            <a:ext cx="4767310" cy="4767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phique 9">
            <a:extLst>
              <a:ext uri="{FF2B5EF4-FFF2-40B4-BE49-F238E27FC236}">
                <a16:creationId xmlns:a16="http://schemas.microsoft.com/office/drawing/2014/main" id="{9C221FC6-930C-41B8-9BB2-E4350D4C39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11976" y="1200140"/>
            <a:ext cx="2335483" cy="3617363"/>
          </a:xfrm>
          <a:prstGeom prst="rect">
            <a:avLst/>
          </a:prstGeom>
        </p:spPr>
      </p:pic>
      <p:pic>
        <p:nvPicPr>
          <p:cNvPr id="14" name="Graphique 13">
            <a:extLst>
              <a:ext uri="{FF2B5EF4-FFF2-40B4-BE49-F238E27FC236}">
                <a16:creationId xmlns:a16="http://schemas.microsoft.com/office/drawing/2014/main" id="{1E7728CC-920C-4053-847F-BE418818E8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07403" y="3197516"/>
            <a:ext cx="2335484" cy="3617367"/>
          </a:xfrm>
          <a:prstGeom prst="rect">
            <a:avLst/>
          </a:prstGeom>
        </p:spPr>
      </p:pic>
      <p:pic>
        <p:nvPicPr>
          <p:cNvPr id="18" name="Graphique 17">
            <a:extLst>
              <a:ext uri="{FF2B5EF4-FFF2-40B4-BE49-F238E27FC236}">
                <a16:creationId xmlns:a16="http://schemas.microsoft.com/office/drawing/2014/main" id="{FFB61F96-A5DE-416A-BCF2-BB72DB155A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94010" y="3197516"/>
            <a:ext cx="2335483" cy="3617366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37D61A5A-1196-4739-9856-D91EBEF328B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06276" y="3235157"/>
            <a:ext cx="2335484" cy="3617365"/>
          </a:xfrm>
          <a:prstGeom prst="rect">
            <a:avLst/>
          </a:prstGeom>
        </p:spPr>
      </p:pic>
      <p:pic>
        <p:nvPicPr>
          <p:cNvPr id="23" name="Graphique 22">
            <a:extLst>
              <a:ext uri="{FF2B5EF4-FFF2-40B4-BE49-F238E27FC236}">
                <a16:creationId xmlns:a16="http://schemas.microsoft.com/office/drawing/2014/main" id="{DD8E9FCC-44BD-4080-8230-74FB09B8B7A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121436" y="3216336"/>
            <a:ext cx="2335484" cy="3617366"/>
          </a:xfrm>
          <a:prstGeom prst="rect">
            <a:avLst/>
          </a:prstGeom>
        </p:spPr>
      </p:pic>
      <p:pic>
        <p:nvPicPr>
          <p:cNvPr id="25" name="Graphique 24">
            <a:extLst>
              <a:ext uri="{FF2B5EF4-FFF2-40B4-BE49-F238E27FC236}">
                <a16:creationId xmlns:a16="http://schemas.microsoft.com/office/drawing/2014/main" id="{D291DE80-1319-4F8A-85B6-0B3F943F794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303349" y="3235157"/>
            <a:ext cx="2311182" cy="357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4266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27B2C83F-AA0D-F944-CF3E-017DABAD65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3498"/>
            <a:ext cx="9273466" cy="4646743"/>
          </a:xfrm>
        </p:spPr>
        <p:txBody>
          <a:bodyPr>
            <a:normAutofit/>
          </a:bodyPr>
          <a:lstStyle/>
          <a:p>
            <a:r>
              <a:rPr lang="nl-NL" sz="2800" b="0" i="0" u="none" strike="noStrike" kern="1200" baseline="0" dirty="0">
                <a:solidFill>
                  <a:schemeClr val="tx1"/>
                </a:solidFill>
              </a:rPr>
              <a:t>De aanbevolen dagelijkse hoeveelheid niet overschrijden. </a:t>
            </a:r>
          </a:p>
          <a:p>
            <a:r>
              <a:rPr lang="nl-NL" sz="2800" b="0" i="0" u="none" strike="noStrike" kern="1200" baseline="0" dirty="0">
                <a:solidFill>
                  <a:schemeClr val="tx1"/>
                </a:solidFill>
              </a:rPr>
              <a:t>Geen vervanging voor een gevarieerde en evenwichtige voeding en een gezonde levensstijl. </a:t>
            </a:r>
          </a:p>
          <a:p>
            <a:r>
              <a:rPr lang="nl-NL" sz="2800" b="0" i="0" u="none" strike="noStrike" kern="1200" baseline="0" dirty="0">
                <a:solidFill>
                  <a:srgbClr val="FF0000"/>
                </a:solidFill>
              </a:rPr>
              <a:t>Niet gebruiken bij zwangerschap. </a:t>
            </a:r>
          </a:p>
          <a:p>
            <a:r>
              <a:rPr lang="nl-NL" sz="2800" b="0" i="0" u="none" strike="noStrike" kern="1200" baseline="0" dirty="0">
                <a:solidFill>
                  <a:srgbClr val="FF0000"/>
                </a:solidFill>
              </a:rPr>
              <a:t>Raadpleeg uw arts of apotheker indien u geneesmiddelen tegen depressie gebruikt</a:t>
            </a:r>
          </a:p>
          <a:p>
            <a:r>
              <a:rPr lang="nl-NL" sz="2800" b="0" i="0" u="none" strike="noStrike" kern="1200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Vanaf 3 jaar</a:t>
            </a:r>
            <a:r>
              <a:rPr lang="fr-BE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fr-FR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fr-BE" sz="2800" dirty="0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41163126-3B37-5A17-42DE-83DCE7253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7935"/>
            <a:ext cx="10515600" cy="1325563"/>
          </a:xfrm>
        </p:spPr>
        <p:txBody>
          <a:bodyPr/>
          <a:lstStyle/>
          <a:p>
            <a:r>
              <a:rPr lang="fr-BE" sz="4800" dirty="0" err="1"/>
              <a:t>Voorzorgsmaatregelen</a:t>
            </a:r>
            <a:r>
              <a:rPr lang="fr-BE" sz="4800" dirty="0"/>
              <a:t> </a:t>
            </a:r>
            <a:r>
              <a:rPr lang="fr-BE" sz="4800" dirty="0" err="1"/>
              <a:t>voor</a:t>
            </a:r>
            <a:r>
              <a:rPr lang="fr-BE" sz="4800" dirty="0"/>
              <a:t> </a:t>
            </a:r>
            <a:r>
              <a:rPr lang="fr-BE" sz="4800" dirty="0" err="1"/>
              <a:t>gebruik</a:t>
            </a:r>
            <a:endParaRPr lang="fr-BE" sz="4800" dirty="0"/>
          </a:p>
        </p:txBody>
      </p:sp>
      <p:sp>
        <p:nvSpPr>
          <p:cNvPr id="3" name="Dink swipe arrow next"/>
          <p:cNvSpPr/>
          <p:nvPr/>
        </p:nvSpPr>
        <p:spPr>
          <a:xfrm>
            <a:off x="12319000" y="3429000"/>
            <a:ext cx="508000" cy="381000"/>
          </a:xfrm>
          <a:prstGeom prst="rightArrow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" name="Dink swipe arrow back"/>
          <p:cNvSpPr/>
          <p:nvPr/>
        </p:nvSpPr>
        <p:spPr>
          <a:xfrm>
            <a:off x="-635000" y="3429000"/>
            <a:ext cx="508000" cy="381000"/>
          </a:xfrm>
          <a:prstGeom prst="leftArrow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118805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nk swipe arrow next"/>
          <p:cNvSpPr/>
          <p:nvPr/>
        </p:nvSpPr>
        <p:spPr>
          <a:xfrm>
            <a:off x="12319000" y="3429000"/>
            <a:ext cx="508000" cy="381000"/>
          </a:xfrm>
          <a:prstGeom prst="rightArrow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5" name="Dink swipe arrow back"/>
          <p:cNvSpPr/>
          <p:nvPr/>
        </p:nvSpPr>
        <p:spPr>
          <a:xfrm>
            <a:off x="-635000" y="3429000"/>
            <a:ext cx="508000" cy="381000"/>
          </a:xfrm>
          <a:prstGeom prst="leftArrow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"/>
            <a:ext cx="12192000" cy="685765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8437238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WIPENEXT" val="true"/>
  <p:tag name="SWIPEBACK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WIPENEXT" val="true"/>
  <p:tag name="SWIPEBACK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WIPENEXT" val="true"/>
  <p:tag name="SWIPEBACK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WIPENEXT" val="true"/>
  <p:tag name="SWIPEBACK" val="true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518</TotalTime>
  <Words>1974</Words>
  <Application>Microsoft Office PowerPoint</Application>
  <PresentationFormat>Breedbeeld</PresentationFormat>
  <Paragraphs>260</Paragraphs>
  <Slides>28</Slides>
  <Notes>11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28</vt:i4>
      </vt:variant>
    </vt:vector>
  </HeadingPairs>
  <TitlesOfParts>
    <vt:vector size="34" baseType="lpstr">
      <vt:lpstr>Arial</vt:lpstr>
      <vt:lpstr>Calibri</vt:lpstr>
      <vt:lpstr>Courier New</vt:lpstr>
      <vt:lpstr>Parisine Office Pro</vt:lpstr>
      <vt:lpstr>Wingdings</vt:lpstr>
      <vt:lpstr>Thème Office</vt:lpstr>
      <vt:lpstr>PowerPoint-presentatie</vt:lpstr>
      <vt:lpstr>KidCool®</vt:lpstr>
      <vt:lpstr>Drukke kinderen </vt:lpstr>
      <vt:lpstr>Drukke kinderen </vt:lpstr>
      <vt:lpstr>Drukke kinderen </vt:lpstr>
      <vt:lpstr>Drukke kinderen </vt:lpstr>
      <vt:lpstr>Gewoon druk of AD(H)D?</vt:lpstr>
      <vt:lpstr>Prevalentie van AD(H)D</vt:lpstr>
      <vt:lpstr>Niet-farmacologische behandelingen</vt:lpstr>
      <vt:lpstr>Farmacologische behandelingen</vt:lpstr>
      <vt:lpstr>KidCool® </vt:lpstr>
      <vt:lpstr>Samenstelling van KidCool®</vt:lpstr>
      <vt:lpstr>Saffraan (Crocus sativus L.)</vt:lpstr>
      <vt:lpstr>Werkingsmechanisme van saffraan bij AD(H)D</vt:lpstr>
      <vt:lpstr>Klinische werkzaamheid van saffraan bij AD(H)D </vt:lpstr>
      <vt:lpstr>Blasco-Fontecilla et al. (2022). </vt:lpstr>
      <vt:lpstr>Blasco-Fontecilla et al. (2022)</vt:lpstr>
      <vt:lpstr>Blasco-Fontecilla et al. (2022). </vt:lpstr>
      <vt:lpstr>Baziar et al. (2019). </vt:lpstr>
      <vt:lpstr>Baziar et al. (2019). </vt:lpstr>
      <vt:lpstr>Baziar et al. (2019). </vt:lpstr>
      <vt:lpstr>Khaksarian et al. (2021)</vt:lpstr>
      <vt:lpstr>Khaksarian et al. (2021) </vt:lpstr>
      <vt:lpstr>Dosering van KidCool ®</vt:lpstr>
      <vt:lpstr>Gebruik van KidCool ® </vt:lpstr>
      <vt:lpstr>Productkenmerken</vt:lpstr>
      <vt:lpstr>Voorzorgsmaatregelen voor gebruik</vt:lpstr>
      <vt:lpstr>PowerPoint-presentatie</vt:lpstr>
    </vt:vector>
  </TitlesOfParts>
  <Company>Trenker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Pierre-Yves Gillis</dc:creator>
  <cp:lastModifiedBy>Inge Schakel</cp:lastModifiedBy>
  <cp:revision>31</cp:revision>
  <dcterms:created xsi:type="dcterms:W3CDTF">2020-01-28T13:12:49Z</dcterms:created>
  <dcterms:modified xsi:type="dcterms:W3CDTF">2023-10-01T07:55:49Z</dcterms:modified>
</cp:coreProperties>
</file>